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7" r:id="rId2"/>
    <p:sldId id="258" r:id="rId3"/>
    <p:sldId id="262" r:id="rId4"/>
    <p:sldId id="263" r:id="rId5"/>
    <p:sldId id="304" r:id="rId6"/>
    <p:sldId id="290" r:id="rId7"/>
    <p:sldId id="291" r:id="rId8"/>
    <p:sldId id="261" r:id="rId9"/>
    <p:sldId id="281" r:id="rId10"/>
    <p:sldId id="282" r:id="rId11"/>
    <p:sldId id="283" r:id="rId12"/>
    <p:sldId id="284" r:id="rId13"/>
    <p:sldId id="285" r:id="rId14"/>
    <p:sldId id="286" r:id="rId15"/>
    <p:sldId id="287" r:id="rId16"/>
    <p:sldId id="288" r:id="rId17"/>
    <p:sldId id="292" r:id="rId18"/>
    <p:sldId id="300" r:id="rId19"/>
    <p:sldId id="301" r:id="rId20"/>
    <p:sldId id="271" r:id="rId21"/>
    <p:sldId id="272" r:id="rId22"/>
    <p:sldId id="273" r:id="rId23"/>
    <p:sldId id="277" r:id="rId24"/>
    <p:sldId id="278" r:id="rId25"/>
    <p:sldId id="302" r:id="rId26"/>
    <p:sldId id="303" r:id="rId27"/>
    <p:sldId id="306" r:id="rId28"/>
    <p:sldId id="308" r:id="rId29"/>
    <p:sldId id="309" r:id="rId30"/>
    <p:sldId id="310" r:id="rId31"/>
    <p:sldId id="311" r:id="rId32"/>
    <p:sldId id="312" r:id="rId33"/>
    <p:sldId id="313" r:id="rId34"/>
    <p:sldId id="314" r:id="rId35"/>
    <p:sldId id="315" r:id="rId36"/>
    <p:sldId id="316" r:id="rId37"/>
    <p:sldId id="317" r:id="rId38"/>
    <p:sldId id="318" r:id="rId39"/>
    <p:sldId id="319" r:id="rId40"/>
    <p:sldId id="320" r:id="rId41"/>
    <p:sldId id="321" r:id="rId42"/>
    <p:sldId id="322" r:id="rId43"/>
    <p:sldId id="326" r:id="rId44"/>
    <p:sldId id="327" r:id="rId45"/>
    <p:sldId id="328" r:id="rId46"/>
    <p:sldId id="329" r:id="rId47"/>
    <p:sldId id="330" r:id="rId48"/>
    <p:sldId id="331" r:id="rId49"/>
    <p:sldId id="332" r:id="rId50"/>
    <p:sldId id="333" r:id="rId51"/>
    <p:sldId id="334" r:id="rId52"/>
    <p:sldId id="335" r:id="rId53"/>
    <p:sldId id="336" r:id="rId54"/>
    <p:sldId id="337" r:id="rId55"/>
    <p:sldId id="338" r:id="rId56"/>
    <p:sldId id="339" r:id="rId57"/>
    <p:sldId id="340" r:id="rId58"/>
    <p:sldId id="341" r:id="rId59"/>
    <p:sldId id="342" r:id="rId60"/>
    <p:sldId id="343" r:id="rId61"/>
    <p:sldId id="344" r:id="rId62"/>
    <p:sldId id="348" r:id="rId63"/>
    <p:sldId id="345" r:id="rId64"/>
    <p:sldId id="346" r:id="rId65"/>
    <p:sldId id="347" r:id="rId6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2" autoAdjust="0"/>
    <p:restoredTop sz="94660"/>
  </p:normalViewPr>
  <p:slideViewPr>
    <p:cSldViewPr>
      <p:cViewPr>
        <p:scale>
          <a:sx n="66" d="100"/>
          <a:sy n="66" d="100"/>
        </p:scale>
        <p:origin x="-1446"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264A45-4AE6-46E7-9219-509CF93830AD}" type="datetimeFigureOut">
              <a:rPr lang="it-IT" smtClean="0"/>
              <a:pPr/>
              <a:t>30/06/2018</a:t>
            </a:fld>
            <a:endParaRPr lang="it-IT" dirty="0"/>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502E68-030E-4D84-B0E9-21D7EB66D6FC}" type="slidenum">
              <a:rPr lang="it-IT" smtClean="0"/>
              <a:pPr/>
              <a:t>‹N›</a:t>
            </a:fld>
            <a:endParaRPr lang="it-IT" dirty="0"/>
          </a:p>
        </p:txBody>
      </p:sp>
    </p:spTree>
    <p:extLst>
      <p:ext uri="{BB962C8B-B14F-4D97-AF65-F5344CB8AC3E}">
        <p14:creationId xmlns:p14="http://schemas.microsoft.com/office/powerpoint/2010/main" val="2624112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9502E68-030E-4D84-B0E9-21D7EB66D6FC}" type="slidenum">
              <a:rPr lang="it-IT" smtClean="0"/>
              <a:pPr/>
              <a:t>7</a:t>
            </a:fld>
            <a:endParaRPr lang="it-IT" dirty="0"/>
          </a:p>
        </p:txBody>
      </p:sp>
    </p:spTree>
    <p:extLst>
      <p:ext uri="{BB962C8B-B14F-4D97-AF65-F5344CB8AC3E}">
        <p14:creationId xmlns:p14="http://schemas.microsoft.com/office/powerpoint/2010/main" val="3688418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B5AACBB-C843-4A9D-A775-26C7451E54EC}" type="datetimeFigureOut">
              <a:rPr lang="it-IT" smtClean="0"/>
              <a:pPr/>
              <a:t>30/06/2018</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44DDBAFB-858E-49C6-A2B0-D87B1C5F2171}" type="slidenum">
              <a:rPr lang="it-IT" smtClean="0"/>
              <a:pPr/>
              <a:t>‹N›</a:t>
            </a:fld>
            <a:endParaRPr lang="it-IT" dirty="0"/>
          </a:p>
        </p:txBody>
      </p:sp>
    </p:spTree>
    <p:extLst>
      <p:ext uri="{BB962C8B-B14F-4D97-AF65-F5344CB8AC3E}">
        <p14:creationId xmlns:p14="http://schemas.microsoft.com/office/powerpoint/2010/main" val="3609199667"/>
      </p:ext>
    </p:extLst>
  </p:cSld>
  <p:clrMapOvr>
    <a:masterClrMapping/>
  </p:clrMapOvr>
  <p:transition spd="med" advClick="0" advTm="6000">
    <p:wedge/>
    <p:sndAc>
      <p:stSnd>
        <p:snd r:embed="rId1" name="laser.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B5AACBB-C843-4A9D-A775-26C7451E54EC}" type="datetimeFigureOut">
              <a:rPr lang="it-IT" smtClean="0"/>
              <a:pPr/>
              <a:t>30/06/2018</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44DDBAFB-858E-49C6-A2B0-D87B1C5F2171}" type="slidenum">
              <a:rPr lang="it-IT" smtClean="0"/>
              <a:pPr/>
              <a:t>‹N›</a:t>
            </a:fld>
            <a:endParaRPr lang="it-IT" dirty="0"/>
          </a:p>
        </p:txBody>
      </p:sp>
    </p:spTree>
    <p:extLst>
      <p:ext uri="{BB962C8B-B14F-4D97-AF65-F5344CB8AC3E}">
        <p14:creationId xmlns:p14="http://schemas.microsoft.com/office/powerpoint/2010/main" val="3634342460"/>
      </p:ext>
    </p:extLst>
  </p:cSld>
  <p:clrMapOvr>
    <a:masterClrMapping/>
  </p:clrMapOvr>
  <p:transition spd="med" advClick="0" advTm="6000">
    <p:wedge/>
    <p:sndAc>
      <p:stSnd>
        <p:snd r:embed="rId1" name="laser.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B5AACBB-C843-4A9D-A775-26C7451E54EC}" type="datetimeFigureOut">
              <a:rPr lang="it-IT" smtClean="0"/>
              <a:pPr/>
              <a:t>30/06/2018</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44DDBAFB-858E-49C6-A2B0-D87B1C5F2171}" type="slidenum">
              <a:rPr lang="it-IT" smtClean="0"/>
              <a:pPr/>
              <a:t>‹N›</a:t>
            </a:fld>
            <a:endParaRPr lang="it-IT" dirty="0"/>
          </a:p>
        </p:txBody>
      </p:sp>
    </p:spTree>
    <p:extLst>
      <p:ext uri="{BB962C8B-B14F-4D97-AF65-F5344CB8AC3E}">
        <p14:creationId xmlns:p14="http://schemas.microsoft.com/office/powerpoint/2010/main" val="2545762172"/>
      </p:ext>
    </p:extLst>
  </p:cSld>
  <p:clrMapOvr>
    <a:masterClrMapping/>
  </p:clrMapOvr>
  <p:transition spd="med" advClick="0" advTm="6000">
    <p:wedge/>
    <p:sndAc>
      <p:stSnd>
        <p:snd r:embed="rId1" name="laser.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B5AACBB-C843-4A9D-A775-26C7451E54EC}" type="datetimeFigureOut">
              <a:rPr lang="it-IT" smtClean="0"/>
              <a:pPr/>
              <a:t>30/06/2018</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44DDBAFB-858E-49C6-A2B0-D87B1C5F2171}" type="slidenum">
              <a:rPr lang="it-IT" smtClean="0"/>
              <a:pPr/>
              <a:t>‹N›</a:t>
            </a:fld>
            <a:endParaRPr lang="it-IT" dirty="0"/>
          </a:p>
        </p:txBody>
      </p:sp>
    </p:spTree>
    <p:extLst>
      <p:ext uri="{BB962C8B-B14F-4D97-AF65-F5344CB8AC3E}">
        <p14:creationId xmlns:p14="http://schemas.microsoft.com/office/powerpoint/2010/main" val="2008147274"/>
      </p:ext>
    </p:extLst>
  </p:cSld>
  <p:clrMapOvr>
    <a:masterClrMapping/>
  </p:clrMapOvr>
  <p:transition spd="med" advClick="0" advTm="6000">
    <p:wedge/>
    <p:sndAc>
      <p:stSnd>
        <p:snd r:embed="rId1" name="laser.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2B5AACBB-C843-4A9D-A775-26C7451E54EC}" type="datetimeFigureOut">
              <a:rPr lang="it-IT" smtClean="0"/>
              <a:pPr/>
              <a:t>30/06/2018</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44DDBAFB-858E-49C6-A2B0-D87B1C5F2171}" type="slidenum">
              <a:rPr lang="it-IT" smtClean="0"/>
              <a:pPr/>
              <a:t>‹N›</a:t>
            </a:fld>
            <a:endParaRPr lang="it-IT" dirty="0"/>
          </a:p>
        </p:txBody>
      </p:sp>
    </p:spTree>
    <p:extLst>
      <p:ext uri="{BB962C8B-B14F-4D97-AF65-F5344CB8AC3E}">
        <p14:creationId xmlns:p14="http://schemas.microsoft.com/office/powerpoint/2010/main" val="3756122258"/>
      </p:ext>
    </p:extLst>
  </p:cSld>
  <p:clrMapOvr>
    <a:masterClrMapping/>
  </p:clrMapOvr>
  <p:transition spd="med" advClick="0" advTm="6000">
    <p:wedge/>
    <p:sndAc>
      <p:stSnd>
        <p:snd r:embed="rId1" name="laser.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B5AACBB-C843-4A9D-A775-26C7451E54EC}" type="datetimeFigureOut">
              <a:rPr lang="it-IT" smtClean="0"/>
              <a:pPr/>
              <a:t>30/06/2018</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44DDBAFB-858E-49C6-A2B0-D87B1C5F2171}" type="slidenum">
              <a:rPr lang="it-IT" smtClean="0"/>
              <a:pPr/>
              <a:t>‹N›</a:t>
            </a:fld>
            <a:endParaRPr lang="it-IT" dirty="0"/>
          </a:p>
        </p:txBody>
      </p:sp>
    </p:spTree>
    <p:extLst>
      <p:ext uri="{BB962C8B-B14F-4D97-AF65-F5344CB8AC3E}">
        <p14:creationId xmlns:p14="http://schemas.microsoft.com/office/powerpoint/2010/main" val="2200293882"/>
      </p:ext>
    </p:extLst>
  </p:cSld>
  <p:clrMapOvr>
    <a:masterClrMapping/>
  </p:clrMapOvr>
  <p:transition spd="med" advClick="0" advTm="6000">
    <p:wedge/>
    <p:sndAc>
      <p:stSnd>
        <p:snd r:embed="rId1" name="laser.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B5AACBB-C843-4A9D-A775-26C7451E54EC}" type="datetimeFigureOut">
              <a:rPr lang="it-IT" smtClean="0"/>
              <a:pPr/>
              <a:t>30/06/2018</a:t>
            </a:fld>
            <a:endParaRPr lang="it-IT" dirty="0"/>
          </a:p>
        </p:txBody>
      </p:sp>
      <p:sp>
        <p:nvSpPr>
          <p:cNvPr id="8" name="Segnaposto piè di pagina 7"/>
          <p:cNvSpPr>
            <a:spLocks noGrp="1"/>
          </p:cNvSpPr>
          <p:nvPr>
            <p:ph type="ftr" sz="quarter" idx="11"/>
          </p:nvPr>
        </p:nvSpPr>
        <p:spPr/>
        <p:txBody>
          <a:bodyPr/>
          <a:lstStyle/>
          <a:p>
            <a:endParaRPr lang="it-IT" dirty="0"/>
          </a:p>
        </p:txBody>
      </p:sp>
      <p:sp>
        <p:nvSpPr>
          <p:cNvPr id="9" name="Segnaposto numero diapositiva 8"/>
          <p:cNvSpPr>
            <a:spLocks noGrp="1"/>
          </p:cNvSpPr>
          <p:nvPr>
            <p:ph type="sldNum" sz="quarter" idx="12"/>
          </p:nvPr>
        </p:nvSpPr>
        <p:spPr/>
        <p:txBody>
          <a:bodyPr/>
          <a:lstStyle/>
          <a:p>
            <a:fld id="{44DDBAFB-858E-49C6-A2B0-D87B1C5F2171}" type="slidenum">
              <a:rPr lang="it-IT" smtClean="0"/>
              <a:pPr/>
              <a:t>‹N›</a:t>
            </a:fld>
            <a:endParaRPr lang="it-IT" dirty="0"/>
          </a:p>
        </p:txBody>
      </p:sp>
    </p:spTree>
    <p:extLst>
      <p:ext uri="{BB962C8B-B14F-4D97-AF65-F5344CB8AC3E}">
        <p14:creationId xmlns:p14="http://schemas.microsoft.com/office/powerpoint/2010/main" val="532103943"/>
      </p:ext>
    </p:extLst>
  </p:cSld>
  <p:clrMapOvr>
    <a:masterClrMapping/>
  </p:clrMapOvr>
  <p:transition spd="med" advClick="0" advTm="6000">
    <p:wedge/>
    <p:sndAc>
      <p:stSnd>
        <p:snd r:embed="rId1" name="laser.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B5AACBB-C843-4A9D-A775-26C7451E54EC}" type="datetimeFigureOut">
              <a:rPr lang="it-IT" smtClean="0"/>
              <a:pPr/>
              <a:t>30/06/2018</a:t>
            </a:fld>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44DDBAFB-858E-49C6-A2B0-D87B1C5F2171}" type="slidenum">
              <a:rPr lang="it-IT" smtClean="0"/>
              <a:pPr/>
              <a:t>‹N›</a:t>
            </a:fld>
            <a:endParaRPr lang="it-IT" dirty="0"/>
          </a:p>
        </p:txBody>
      </p:sp>
    </p:spTree>
    <p:extLst>
      <p:ext uri="{BB962C8B-B14F-4D97-AF65-F5344CB8AC3E}">
        <p14:creationId xmlns:p14="http://schemas.microsoft.com/office/powerpoint/2010/main" val="3873420548"/>
      </p:ext>
    </p:extLst>
  </p:cSld>
  <p:clrMapOvr>
    <a:masterClrMapping/>
  </p:clrMapOvr>
  <p:transition spd="med" advClick="0" advTm="6000">
    <p:wedge/>
    <p:sndAc>
      <p:stSnd>
        <p:snd r:embed="rId1" name="laser.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B5AACBB-C843-4A9D-A775-26C7451E54EC}" type="datetimeFigureOut">
              <a:rPr lang="it-IT" smtClean="0"/>
              <a:pPr/>
              <a:t>30/06/2018</a:t>
            </a:fld>
            <a:endParaRPr lang="it-IT" dirty="0"/>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44DDBAFB-858E-49C6-A2B0-D87B1C5F2171}" type="slidenum">
              <a:rPr lang="it-IT" smtClean="0"/>
              <a:pPr/>
              <a:t>‹N›</a:t>
            </a:fld>
            <a:endParaRPr lang="it-IT" dirty="0"/>
          </a:p>
        </p:txBody>
      </p:sp>
    </p:spTree>
    <p:extLst>
      <p:ext uri="{BB962C8B-B14F-4D97-AF65-F5344CB8AC3E}">
        <p14:creationId xmlns:p14="http://schemas.microsoft.com/office/powerpoint/2010/main" val="2518661926"/>
      </p:ext>
    </p:extLst>
  </p:cSld>
  <p:clrMapOvr>
    <a:masterClrMapping/>
  </p:clrMapOvr>
  <p:transition spd="med" advClick="0" advTm="6000">
    <p:wedge/>
    <p:sndAc>
      <p:stSnd>
        <p:snd r:embed="rId1" name="laser.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B5AACBB-C843-4A9D-A775-26C7451E54EC}" type="datetimeFigureOut">
              <a:rPr lang="it-IT" smtClean="0"/>
              <a:pPr/>
              <a:t>30/06/2018</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44DDBAFB-858E-49C6-A2B0-D87B1C5F2171}" type="slidenum">
              <a:rPr lang="it-IT" smtClean="0"/>
              <a:pPr/>
              <a:t>‹N›</a:t>
            </a:fld>
            <a:endParaRPr lang="it-IT" dirty="0"/>
          </a:p>
        </p:txBody>
      </p:sp>
    </p:spTree>
    <p:extLst>
      <p:ext uri="{BB962C8B-B14F-4D97-AF65-F5344CB8AC3E}">
        <p14:creationId xmlns:p14="http://schemas.microsoft.com/office/powerpoint/2010/main" val="2436279885"/>
      </p:ext>
    </p:extLst>
  </p:cSld>
  <p:clrMapOvr>
    <a:masterClrMapping/>
  </p:clrMapOvr>
  <p:transition spd="med" advClick="0" advTm="6000">
    <p:wedge/>
    <p:sndAc>
      <p:stSnd>
        <p:snd r:embed="rId1" name="laser.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B5AACBB-C843-4A9D-A775-26C7451E54EC}" type="datetimeFigureOut">
              <a:rPr lang="it-IT" smtClean="0"/>
              <a:pPr/>
              <a:t>30/06/2018</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44DDBAFB-858E-49C6-A2B0-D87B1C5F2171}" type="slidenum">
              <a:rPr lang="it-IT" smtClean="0"/>
              <a:pPr/>
              <a:t>‹N›</a:t>
            </a:fld>
            <a:endParaRPr lang="it-IT" dirty="0"/>
          </a:p>
        </p:txBody>
      </p:sp>
    </p:spTree>
    <p:extLst>
      <p:ext uri="{BB962C8B-B14F-4D97-AF65-F5344CB8AC3E}">
        <p14:creationId xmlns:p14="http://schemas.microsoft.com/office/powerpoint/2010/main" val="1964192103"/>
      </p:ext>
    </p:extLst>
  </p:cSld>
  <p:clrMapOvr>
    <a:masterClrMapping/>
  </p:clrMapOvr>
  <p:transition spd="med" advClick="0" advTm="6000">
    <p:wedge/>
    <p:sndAc>
      <p:stSnd>
        <p:snd r:embed="rId1" name="laser.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AACBB-C843-4A9D-A775-26C7451E54EC}" type="datetimeFigureOut">
              <a:rPr lang="it-IT" smtClean="0"/>
              <a:pPr/>
              <a:t>30/06/2018</a:t>
            </a:fld>
            <a:endParaRPr lang="it-IT" dirty="0"/>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DBAFB-858E-49C6-A2B0-D87B1C5F2171}" type="slidenum">
              <a:rPr lang="it-IT" smtClean="0"/>
              <a:pPr/>
              <a:t>‹N›</a:t>
            </a:fld>
            <a:endParaRPr lang="it-IT" dirty="0"/>
          </a:p>
        </p:txBody>
      </p:sp>
    </p:spTree>
    <p:extLst>
      <p:ext uri="{BB962C8B-B14F-4D97-AF65-F5344CB8AC3E}">
        <p14:creationId xmlns:p14="http://schemas.microsoft.com/office/powerpoint/2010/main" val="1571652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6000">
    <p:wedge/>
    <p:sndAc>
      <p:stSnd>
        <p:snd r:embed="rId13" name="laser.wav"/>
      </p:stSnd>
    </p:sndAc>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2" cy="6858000"/>
          </a:xfrm>
          <a:prstGeom prst="rect">
            <a:avLst/>
          </a:prstGeom>
        </p:spPr>
      </p:pic>
      <p:sp>
        <p:nvSpPr>
          <p:cNvPr id="5" name="CasellaDiTesto 4"/>
          <p:cNvSpPr txBox="1"/>
          <p:nvPr/>
        </p:nvSpPr>
        <p:spPr>
          <a:xfrm>
            <a:off x="611560" y="116632"/>
            <a:ext cx="7704856" cy="10556736"/>
          </a:xfrm>
          <a:prstGeom prst="rect">
            <a:avLst/>
          </a:prstGeom>
          <a:noFill/>
        </p:spPr>
        <p:txBody>
          <a:bodyPr wrap="square" rtlCol="0">
            <a:spAutoFit/>
          </a:bodyPr>
          <a:lstStyle/>
          <a:p>
            <a:pPr algn="ctr"/>
            <a:r>
              <a:rPr lang="it-IT" sz="7200" b="1" i="1" dirty="0" smtClean="0"/>
              <a:t>Viaggio sulla Luna</a:t>
            </a:r>
          </a:p>
          <a:p>
            <a:pPr algn="ctr"/>
            <a:endParaRPr lang="it-IT" sz="4000" b="1" dirty="0" smtClean="0"/>
          </a:p>
          <a:p>
            <a:pPr algn="ctr"/>
            <a:r>
              <a:rPr lang="it-IT" sz="4000" b="1" dirty="0" smtClean="0"/>
              <a:t>Classe III A</a:t>
            </a:r>
          </a:p>
          <a:p>
            <a:pPr algn="ctr"/>
            <a:r>
              <a:rPr lang="it-IT" sz="4000" b="1" dirty="0" smtClean="0"/>
              <a:t> Scuola secondaria di primo grado Parenti</a:t>
            </a:r>
          </a:p>
          <a:p>
            <a:pPr algn="ctr"/>
            <a:endParaRPr lang="it-IT" sz="4000" b="1" dirty="0" smtClean="0"/>
          </a:p>
          <a:p>
            <a:pPr algn="ctr"/>
            <a:endParaRPr lang="it-IT" sz="4000" b="1" dirty="0" smtClean="0"/>
          </a:p>
          <a:p>
            <a:pPr algn="ctr"/>
            <a:endParaRPr lang="it-IT" sz="4000" b="1" dirty="0" smtClean="0"/>
          </a:p>
          <a:p>
            <a:pPr algn="ctr"/>
            <a:r>
              <a:rPr lang="it-IT" sz="4000" b="1" dirty="0" smtClean="0"/>
              <a:t>A.S. 2017/2018</a:t>
            </a:r>
            <a:endParaRPr lang="it-IT" sz="4000" b="1" dirty="0"/>
          </a:p>
          <a:p>
            <a:endParaRPr lang="it-IT" sz="7200" b="1" dirty="0" smtClean="0"/>
          </a:p>
          <a:p>
            <a:endParaRPr lang="it-IT" sz="7200" b="1" dirty="0"/>
          </a:p>
          <a:p>
            <a:endParaRPr lang="it-IT" sz="7200" b="1" dirty="0" smtClean="0"/>
          </a:p>
          <a:p>
            <a:endParaRPr lang="it-IT" sz="7200" b="1" dirty="0"/>
          </a:p>
        </p:txBody>
      </p:sp>
    </p:spTree>
    <p:extLst>
      <p:ext uri="{BB962C8B-B14F-4D97-AF65-F5344CB8AC3E}">
        <p14:creationId xmlns:p14="http://schemas.microsoft.com/office/powerpoint/2010/main" val="2909945054"/>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31026"/>
            <a:ext cx="8820472" cy="6224503"/>
          </a:xfrm>
          <a:prstGeom prst="rect">
            <a:avLst/>
          </a:prstGeom>
        </p:spPr>
      </p:pic>
    </p:spTree>
    <p:extLst>
      <p:ext uri="{BB962C8B-B14F-4D97-AF65-F5344CB8AC3E}">
        <p14:creationId xmlns:p14="http://schemas.microsoft.com/office/powerpoint/2010/main" val="1736027374"/>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16632"/>
            <a:ext cx="8424936" cy="6624736"/>
          </a:xfrm>
          <a:prstGeom prst="rect">
            <a:avLst/>
          </a:prstGeom>
        </p:spPr>
      </p:pic>
    </p:spTree>
    <p:extLst>
      <p:ext uri="{BB962C8B-B14F-4D97-AF65-F5344CB8AC3E}">
        <p14:creationId xmlns:p14="http://schemas.microsoft.com/office/powerpoint/2010/main" val="1134525994"/>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30997"/>
            <a:ext cx="8928992" cy="6396005"/>
          </a:xfrm>
          <a:prstGeom prst="rect">
            <a:avLst/>
          </a:prstGeom>
        </p:spPr>
      </p:pic>
    </p:spTree>
    <p:extLst>
      <p:ext uri="{BB962C8B-B14F-4D97-AF65-F5344CB8AC3E}">
        <p14:creationId xmlns:p14="http://schemas.microsoft.com/office/powerpoint/2010/main" val="2763015908"/>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8640"/>
            <a:ext cx="8784976" cy="6552728"/>
          </a:xfrm>
          <a:prstGeom prst="rect">
            <a:avLst/>
          </a:prstGeom>
        </p:spPr>
      </p:pic>
    </p:spTree>
    <p:extLst>
      <p:ext uri="{BB962C8B-B14F-4D97-AF65-F5344CB8AC3E}">
        <p14:creationId xmlns:p14="http://schemas.microsoft.com/office/powerpoint/2010/main" val="403807241"/>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18" y="0"/>
            <a:ext cx="8956964" cy="6858000"/>
          </a:xfrm>
          <a:prstGeom prst="rect">
            <a:avLst/>
          </a:prstGeom>
        </p:spPr>
      </p:pic>
    </p:spTree>
    <p:extLst>
      <p:ext uri="{BB962C8B-B14F-4D97-AF65-F5344CB8AC3E}">
        <p14:creationId xmlns:p14="http://schemas.microsoft.com/office/powerpoint/2010/main" val="3538736907"/>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696"/>
            <a:ext cx="9144000" cy="5662246"/>
          </a:xfrm>
          <a:prstGeom prst="rect">
            <a:avLst/>
          </a:prstGeom>
        </p:spPr>
      </p:pic>
    </p:spTree>
    <p:extLst>
      <p:ext uri="{BB962C8B-B14F-4D97-AF65-F5344CB8AC3E}">
        <p14:creationId xmlns:p14="http://schemas.microsoft.com/office/powerpoint/2010/main" val="553099204"/>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1700808"/>
            <a:ext cx="9015610" cy="4093428"/>
          </a:xfrm>
          <a:prstGeom prst="rect">
            <a:avLst/>
          </a:prstGeom>
          <a:noFill/>
        </p:spPr>
        <p:txBody>
          <a:bodyPr wrap="none" rtlCol="0">
            <a:spAutoFit/>
          </a:bodyPr>
          <a:lstStyle/>
          <a:p>
            <a:r>
              <a:rPr lang="it-IT" sz="2000" dirty="0"/>
              <a:t>Il Texas  è uno dei cinquanta Stati federati degli Stati Uniti d'America.</a:t>
            </a:r>
          </a:p>
          <a:p>
            <a:r>
              <a:rPr lang="it-IT" sz="2000" dirty="0"/>
              <a:t>Ed è soprannominato Stato della stella solitaria e il suo motto è Friendship (amicizia).</a:t>
            </a:r>
          </a:p>
          <a:p>
            <a:r>
              <a:rPr lang="it-IT" sz="2000" dirty="0"/>
              <a:t> Si trova nella parte meridionale del Paese;</a:t>
            </a:r>
          </a:p>
          <a:p>
            <a:r>
              <a:rPr lang="it-IT" sz="2000" dirty="0"/>
              <a:t> confina a sud con il Messico, a est con Louisiana e Arkansas, </a:t>
            </a:r>
            <a:endParaRPr lang="it-IT" sz="2000" dirty="0" smtClean="0"/>
          </a:p>
          <a:p>
            <a:r>
              <a:rPr lang="it-IT" sz="2000" dirty="0" smtClean="0"/>
              <a:t>a </a:t>
            </a:r>
            <a:r>
              <a:rPr lang="it-IT" sz="2000" dirty="0"/>
              <a:t>nord-est con </a:t>
            </a:r>
            <a:r>
              <a:rPr lang="it-IT" sz="2000" dirty="0" smtClean="0"/>
              <a:t>l'Oklahoma </a:t>
            </a:r>
            <a:r>
              <a:rPr lang="it-IT" sz="2000" dirty="0"/>
              <a:t>e </a:t>
            </a:r>
            <a:r>
              <a:rPr lang="it-IT" sz="2000" dirty="0" smtClean="0"/>
              <a:t>ad </a:t>
            </a:r>
            <a:r>
              <a:rPr lang="it-IT" sz="2000" dirty="0"/>
              <a:t>ovest con il Nuovo Messico 696.241 </a:t>
            </a:r>
            <a:r>
              <a:rPr lang="it-IT" sz="2000" dirty="0" smtClean="0"/>
              <a:t>km²,</a:t>
            </a:r>
          </a:p>
          <a:p>
            <a:r>
              <a:rPr lang="it-IT" sz="2000" dirty="0" smtClean="0"/>
              <a:t>all'incirca </a:t>
            </a:r>
            <a:r>
              <a:rPr lang="it-IT" sz="2000" dirty="0"/>
              <a:t>la stessa estensione territoriale </a:t>
            </a:r>
          </a:p>
          <a:p>
            <a:r>
              <a:rPr lang="it-IT" sz="2000" dirty="0"/>
              <a:t>della Francia è il più grande Stato dopo l'Alaska mentre con 27.695.284 </a:t>
            </a:r>
            <a:endParaRPr lang="it-IT" sz="2000" dirty="0" smtClean="0"/>
          </a:p>
          <a:p>
            <a:r>
              <a:rPr lang="it-IT" sz="2000" dirty="0" smtClean="0"/>
              <a:t>abitanti </a:t>
            </a:r>
            <a:r>
              <a:rPr lang="it-IT" sz="2000" dirty="0"/>
              <a:t>è il </a:t>
            </a:r>
            <a:r>
              <a:rPr lang="it-IT" sz="2000" dirty="0" smtClean="0"/>
              <a:t>secondo </a:t>
            </a:r>
            <a:r>
              <a:rPr lang="it-IT" sz="2000" dirty="0"/>
              <a:t>più popoloso dopo la California . La capitale è Austin </a:t>
            </a:r>
            <a:r>
              <a:rPr lang="it-IT" sz="2000" dirty="0" smtClean="0"/>
              <a:t>mentre</a:t>
            </a:r>
          </a:p>
          <a:p>
            <a:r>
              <a:rPr lang="it-IT" sz="2000" dirty="0" smtClean="0"/>
              <a:t> </a:t>
            </a:r>
            <a:r>
              <a:rPr lang="it-IT" sz="2000" dirty="0"/>
              <a:t>la città più popolosa è </a:t>
            </a:r>
            <a:r>
              <a:rPr lang="it-IT" sz="2000" dirty="0" smtClean="0"/>
              <a:t>Houston.</a:t>
            </a:r>
            <a:endParaRPr lang="it-IT" sz="2000" dirty="0"/>
          </a:p>
          <a:p>
            <a:r>
              <a:rPr lang="it-IT" sz="2000" dirty="0"/>
              <a:t> La popolazione urbana sfiora l'80%, e quasi la metà dei texani vive nelle aree urbane</a:t>
            </a:r>
          </a:p>
          <a:p>
            <a:r>
              <a:rPr lang="it-IT" sz="2000" dirty="0"/>
              <a:t> di Dallas-Fort Worth e Houston. </a:t>
            </a:r>
          </a:p>
          <a:p>
            <a:r>
              <a:rPr lang="it-IT" sz="2000" dirty="0"/>
              <a:t>La parola Texas deriva da táysha, </a:t>
            </a:r>
          </a:p>
          <a:p>
            <a:r>
              <a:rPr lang="it-IT" sz="2000" dirty="0"/>
              <a:t>che nella lingua parlata dagli indiani Hasinai  significa "alleati" o "amici". </a:t>
            </a:r>
          </a:p>
        </p:txBody>
      </p:sp>
      <p:sp>
        <p:nvSpPr>
          <p:cNvPr id="5" name="CasellaDiTesto 4"/>
          <p:cNvSpPr txBox="1"/>
          <p:nvPr/>
        </p:nvSpPr>
        <p:spPr>
          <a:xfrm>
            <a:off x="2908491" y="213654"/>
            <a:ext cx="2964273" cy="923330"/>
          </a:xfrm>
          <a:prstGeom prst="rect">
            <a:avLst/>
          </a:prstGeom>
          <a:noFill/>
        </p:spPr>
        <p:txBody>
          <a:bodyPr wrap="none" rtlCol="0">
            <a:spAutoFit/>
          </a:bodyPr>
          <a:lstStyle/>
          <a:p>
            <a:r>
              <a:rPr lang="it-IT" sz="5400" dirty="0" smtClean="0">
                <a:latin typeface="Aharoni" pitchFamily="2" charset="-79"/>
                <a:cs typeface="Aharoni" pitchFamily="2" charset="-79"/>
              </a:rPr>
              <a:t>IL TEXAS</a:t>
            </a:r>
            <a:endParaRPr lang="it-IT" sz="5400" dirty="0">
              <a:latin typeface="Aharoni" pitchFamily="2" charset="-79"/>
              <a:cs typeface="Aharoni" pitchFamily="2" charset="-79"/>
            </a:endParaRPr>
          </a:p>
        </p:txBody>
      </p:sp>
    </p:spTree>
    <p:extLst>
      <p:ext uri="{BB962C8B-B14F-4D97-AF65-F5344CB8AC3E}">
        <p14:creationId xmlns:p14="http://schemas.microsoft.com/office/powerpoint/2010/main" val="3173736051"/>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2" y="836712"/>
            <a:ext cx="9142984" cy="5400000"/>
          </a:xfrm>
          <a:prstGeom prst="rect">
            <a:avLst/>
          </a:prstGeom>
        </p:spPr>
      </p:pic>
      <p:cxnSp>
        <p:nvCxnSpPr>
          <p:cNvPr id="6" name="Connettore 2 5"/>
          <p:cNvCxnSpPr/>
          <p:nvPr/>
        </p:nvCxnSpPr>
        <p:spPr>
          <a:xfrm flipV="1">
            <a:off x="1907704" y="2204864"/>
            <a:ext cx="2655856"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rot="21120201">
            <a:off x="2776212" y="2123325"/>
            <a:ext cx="918841" cy="338554"/>
          </a:xfrm>
          <a:prstGeom prst="rect">
            <a:avLst/>
          </a:prstGeom>
          <a:noFill/>
        </p:spPr>
        <p:txBody>
          <a:bodyPr wrap="none" rtlCol="0">
            <a:spAutoFit/>
          </a:bodyPr>
          <a:lstStyle/>
          <a:p>
            <a:r>
              <a:rPr lang="it-IT" sz="1600" b="1" dirty="0" smtClean="0"/>
              <a:t>5.771 mi</a:t>
            </a:r>
            <a:endParaRPr lang="it-IT" sz="1600" b="1" dirty="0"/>
          </a:p>
        </p:txBody>
      </p:sp>
    </p:spTree>
    <p:extLst>
      <p:ext uri="{BB962C8B-B14F-4D97-AF65-F5344CB8AC3E}">
        <p14:creationId xmlns:p14="http://schemas.microsoft.com/office/powerpoint/2010/main" val="2547014618"/>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nb\Desktop\hotel e volo per Houston\Screenshot_20180306-183951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3" y="1340768"/>
            <a:ext cx="7686675"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271386"/>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b\Desktop\hotel e volo per Houston\Hot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4" y="548680"/>
            <a:ext cx="9098577"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966633"/>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b\Desktop\il viaggio\italiano\alla luna 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02"/>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065108"/>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b\Desktop\il viaggio\scienze\luna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736"/>
            <a:ext cx="9144000" cy="471948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972858" y="116632"/>
            <a:ext cx="5198283" cy="584775"/>
          </a:xfrm>
          <a:prstGeom prst="rect">
            <a:avLst/>
          </a:prstGeom>
          <a:noFill/>
        </p:spPr>
        <p:txBody>
          <a:bodyPr wrap="none" rtlCol="0">
            <a:spAutoFit/>
          </a:bodyPr>
          <a:lstStyle/>
          <a:p>
            <a:r>
              <a:rPr lang="it-IT" sz="3200" b="1" dirty="0" smtClean="0"/>
              <a:t>La Luna: il satellite della Terra</a:t>
            </a:r>
            <a:endParaRPr lang="it-IT" sz="3200" b="1" dirty="0"/>
          </a:p>
        </p:txBody>
      </p:sp>
      <p:sp>
        <p:nvSpPr>
          <p:cNvPr id="4" name="CasellaDiTesto 3"/>
          <p:cNvSpPr txBox="1"/>
          <p:nvPr/>
        </p:nvSpPr>
        <p:spPr>
          <a:xfrm>
            <a:off x="107504" y="1128752"/>
            <a:ext cx="7648440" cy="2308324"/>
          </a:xfrm>
          <a:prstGeom prst="rect">
            <a:avLst/>
          </a:prstGeom>
          <a:noFill/>
        </p:spPr>
        <p:txBody>
          <a:bodyPr wrap="none" rtlCol="0">
            <a:spAutoFit/>
          </a:bodyPr>
          <a:lstStyle/>
          <a:p>
            <a:r>
              <a:rPr lang="it-IT" sz="2400" b="1" dirty="0" smtClean="0">
                <a:solidFill>
                  <a:srgbClr val="00B0F0"/>
                </a:solidFill>
              </a:rPr>
              <a:t>La Luna è l'unico satellite naturale della Terra.</a:t>
            </a:r>
          </a:p>
          <a:p>
            <a:r>
              <a:rPr lang="it-IT" sz="2400" b="1" dirty="0" smtClean="0">
                <a:solidFill>
                  <a:srgbClr val="00B0F0"/>
                </a:solidFill>
              </a:rPr>
              <a:t>È un corpo di forma pressoché sferica le cui dimensioni </a:t>
            </a:r>
          </a:p>
          <a:p>
            <a:r>
              <a:rPr lang="it-IT" sz="2400" b="1" dirty="0" smtClean="0">
                <a:solidFill>
                  <a:srgbClr val="00B0F0"/>
                </a:solidFill>
              </a:rPr>
              <a:t>sono nettamente inferiori a quelle della Terra.</a:t>
            </a:r>
          </a:p>
          <a:p>
            <a:r>
              <a:rPr lang="it-IT" sz="2400" b="1" dirty="0" smtClean="0">
                <a:solidFill>
                  <a:srgbClr val="00B0F0"/>
                </a:solidFill>
              </a:rPr>
              <a:t>A differenza della Terra la Luna non ha un'atmosfera </a:t>
            </a:r>
          </a:p>
          <a:p>
            <a:r>
              <a:rPr lang="it-IT" sz="2400" b="1" dirty="0" smtClean="0">
                <a:solidFill>
                  <a:srgbClr val="00B0F0"/>
                </a:solidFill>
              </a:rPr>
              <a:t>e a causa di ciò sulla superficie lunare si determinano forti </a:t>
            </a:r>
          </a:p>
          <a:p>
            <a:r>
              <a:rPr lang="it-IT" sz="2400" b="1" dirty="0">
                <a:solidFill>
                  <a:srgbClr val="00B0F0"/>
                </a:solidFill>
              </a:rPr>
              <a:t>e</a:t>
            </a:r>
            <a:r>
              <a:rPr lang="it-IT" sz="2400" b="1" dirty="0" smtClean="0">
                <a:solidFill>
                  <a:srgbClr val="00B0F0"/>
                </a:solidFill>
              </a:rPr>
              <a:t>scursioni termiche.</a:t>
            </a:r>
            <a:endParaRPr lang="it-IT" sz="2400" b="1" dirty="0">
              <a:solidFill>
                <a:srgbClr val="00B0F0"/>
              </a:solidFill>
            </a:endParaRPr>
          </a:p>
        </p:txBody>
      </p:sp>
    </p:spTree>
    <p:extLst>
      <p:ext uri="{BB962C8B-B14F-4D97-AF65-F5344CB8AC3E}">
        <p14:creationId xmlns:p14="http://schemas.microsoft.com/office/powerpoint/2010/main" val="2300067782"/>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b\Desktop\il viaggio\scienze\luna calan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16632"/>
            <a:ext cx="7416824" cy="662473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930781" y="260648"/>
            <a:ext cx="7140288" cy="4524315"/>
          </a:xfrm>
          <a:prstGeom prst="rect">
            <a:avLst/>
          </a:prstGeom>
          <a:noFill/>
        </p:spPr>
        <p:txBody>
          <a:bodyPr wrap="none" rtlCol="0">
            <a:spAutoFit/>
          </a:bodyPr>
          <a:lstStyle/>
          <a:p>
            <a:r>
              <a:rPr lang="it-IT" sz="2400" b="1" dirty="0" smtClean="0">
                <a:solidFill>
                  <a:schemeClr val="bg1">
                    <a:lumMod val="75000"/>
                  </a:schemeClr>
                </a:solidFill>
              </a:rPr>
              <a:t>La Luna compie tre movimenti principali:</a:t>
            </a:r>
          </a:p>
          <a:p>
            <a:r>
              <a:rPr lang="it-IT" sz="2400" b="1" dirty="0" smtClean="0">
                <a:solidFill>
                  <a:schemeClr val="bg1">
                    <a:lumMod val="75000"/>
                  </a:schemeClr>
                </a:solidFill>
              </a:rPr>
              <a:t>-Il moto di rotazione intorno al proprio asse.</a:t>
            </a:r>
          </a:p>
          <a:p>
            <a:r>
              <a:rPr lang="it-IT" sz="2400" b="1" dirty="0" smtClean="0">
                <a:solidFill>
                  <a:schemeClr val="bg1">
                    <a:lumMod val="75000"/>
                  </a:schemeClr>
                </a:solidFill>
              </a:rPr>
              <a:t>-Il moto di rivoluzione intorno alla Terra.</a:t>
            </a:r>
          </a:p>
          <a:p>
            <a:r>
              <a:rPr lang="it-IT" sz="2400" b="1" dirty="0" smtClean="0">
                <a:solidFill>
                  <a:schemeClr val="bg1">
                    <a:lumMod val="75000"/>
                  </a:schemeClr>
                </a:solidFill>
              </a:rPr>
              <a:t>-Il moto di traslazione con la Terra, intorno al Sole.</a:t>
            </a:r>
          </a:p>
          <a:p>
            <a:endParaRPr lang="it-IT" sz="2400" b="1" dirty="0">
              <a:solidFill>
                <a:schemeClr val="bg1">
                  <a:lumMod val="75000"/>
                </a:schemeClr>
              </a:solidFill>
            </a:endParaRPr>
          </a:p>
          <a:p>
            <a:endParaRPr lang="it-IT" sz="2400" b="1" dirty="0" smtClean="0">
              <a:solidFill>
                <a:schemeClr val="bg1">
                  <a:lumMod val="75000"/>
                </a:schemeClr>
              </a:solidFill>
            </a:endParaRPr>
          </a:p>
          <a:p>
            <a:r>
              <a:rPr lang="it-IT" sz="2400" b="1" dirty="0" smtClean="0">
                <a:solidFill>
                  <a:schemeClr val="bg1">
                    <a:lumMod val="75000"/>
                  </a:schemeClr>
                </a:solidFill>
              </a:rPr>
              <a:t>Osservando la Luna per un mese, ci si rende conto che </a:t>
            </a:r>
          </a:p>
          <a:p>
            <a:r>
              <a:rPr lang="it-IT" sz="2400" b="1" dirty="0" smtClean="0">
                <a:solidFill>
                  <a:schemeClr val="bg1">
                    <a:lumMod val="75000"/>
                  </a:schemeClr>
                </a:solidFill>
              </a:rPr>
              <a:t>cambia aspetto: una volta appare tutta altre volte </a:t>
            </a:r>
          </a:p>
          <a:p>
            <a:r>
              <a:rPr lang="it-IT" sz="2400" b="1" dirty="0" smtClean="0">
                <a:solidFill>
                  <a:schemeClr val="bg1">
                    <a:lumMod val="75000"/>
                  </a:schemeClr>
                </a:solidFill>
              </a:rPr>
              <a:t>appare a quarti. In ogni mese la Luna si può trovare</a:t>
            </a:r>
          </a:p>
          <a:p>
            <a:r>
              <a:rPr lang="it-IT" sz="2400" b="1" dirty="0" smtClean="0">
                <a:solidFill>
                  <a:schemeClr val="bg1">
                    <a:lumMod val="75000"/>
                  </a:schemeClr>
                </a:solidFill>
              </a:rPr>
              <a:t>in quattro diverse situazioni.</a:t>
            </a:r>
            <a:endParaRPr lang="it-IT" sz="2400" b="1" dirty="0">
              <a:solidFill>
                <a:schemeClr val="bg1">
                  <a:lumMod val="75000"/>
                </a:schemeClr>
              </a:solidFill>
            </a:endParaRPr>
          </a:p>
          <a:p>
            <a:endParaRPr lang="it-IT" sz="2400" b="1" dirty="0" smtClean="0">
              <a:solidFill>
                <a:srgbClr val="00B0F0"/>
              </a:solidFill>
            </a:endParaRPr>
          </a:p>
          <a:p>
            <a:endParaRPr lang="it-IT" sz="2400" b="1" dirty="0">
              <a:solidFill>
                <a:srgbClr val="00B0F0"/>
              </a:solidFill>
            </a:endParaRPr>
          </a:p>
        </p:txBody>
      </p:sp>
    </p:spTree>
    <p:extLst>
      <p:ext uri="{BB962C8B-B14F-4D97-AF65-F5344CB8AC3E}">
        <p14:creationId xmlns:p14="http://schemas.microsoft.com/office/powerpoint/2010/main" val="3146640023"/>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b\Desktop\il viaggio\scienze\luna e terra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6632"/>
            <a:ext cx="8100392" cy="662473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755576" y="404664"/>
            <a:ext cx="7758984" cy="5262979"/>
          </a:xfrm>
          <a:prstGeom prst="rect">
            <a:avLst/>
          </a:prstGeom>
          <a:noFill/>
        </p:spPr>
        <p:txBody>
          <a:bodyPr wrap="none" rtlCol="0">
            <a:spAutoFit/>
          </a:bodyPr>
          <a:lstStyle/>
          <a:p>
            <a:r>
              <a:rPr lang="it-IT" sz="2400" b="1" dirty="0" smtClean="0">
                <a:solidFill>
                  <a:schemeClr val="bg1"/>
                </a:solidFill>
              </a:rPr>
              <a:t>1-La Luna si trova tra il Sole e la Terra ed è la situazione </a:t>
            </a:r>
          </a:p>
          <a:p>
            <a:r>
              <a:rPr lang="it-IT" sz="2400" b="1" dirty="0">
                <a:solidFill>
                  <a:schemeClr val="bg1"/>
                </a:solidFill>
              </a:rPr>
              <a:t>i</a:t>
            </a:r>
            <a:r>
              <a:rPr lang="it-IT" sz="2400" b="1" dirty="0" smtClean="0">
                <a:solidFill>
                  <a:schemeClr val="bg1"/>
                </a:solidFill>
              </a:rPr>
              <a:t>n cui la Luna non è visibile e prende il nome di NOVILUNIO.</a:t>
            </a:r>
          </a:p>
          <a:p>
            <a:endParaRPr lang="it-IT" sz="2400" b="1" dirty="0">
              <a:solidFill>
                <a:schemeClr val="bg1"/>
              </a:solidFill>
            </a:endParaRPr>
          </a:p>
          <a:p>
            <a:r>
              <a:rPr lang="it-IT" sz="2400" b="1" dirty="0" smtClean="0">
                <a:solidFill>
                  <a:schemeClr val="bg1"/>
                </a:solidFill>
              </a:rPr>
              <a:t>2-La Luna si trova disposta lateralmente rispetto al Sole </a:t>
            </a:r>
          </a:p>
          <a:p>
            <a:r>
              <a:rPr lang="it-IT" sz="2400" b="1" dirty="0" smtClean="0">
                <a:solidFill>
                  <a:schemeClr val="bg1"/>
                </a:solidFill>
              </a:rPr>
              <a:t>e di conseguenza risulta illuminata per metà, e questa fase </a:t>
            </a:r>
          </a:p>
          <a:p>
            <a:r>
              <a:rPr lang="it-IT" sz="2400" b="1" dirty="0">
                <a:solidFill>
                  <a:schemeClr val="bg1"/>
                </a:solidFill>
              </a:rPr>
              <a:t>p</a:t>
            </a:r>
            <a:r>
              <a:rPr lang="it-IT" sz="2400" b="1" dirty="0" smtClean="0">
                <a:solidFill>
                  <a:schemeClr val="bg1"/>
                </a:solidFill>
              </a:rPr>
              <a:t>rende il nome di QUARTO DI LUNA.</a:t>
            </a:r>
          </a:p>
          <a:p>
            <a:endParaRPr lang="it-IT" sz="2400" b="1" dirty="0">
              <a:solidFill>
                <a:schemeClr val="bg1"/>
              </a:solidFill>
            </a:endParaRPr>
          </a:p>
          <a:p>
            <a:r>
              <a:rPr lang="it-IT" sz="2400" b="1" dirty="0" smtClean="0">
                <a:solidFill>
                  <a:schemeClr val="bg1"/>
                </a:solidFill>
              </a:rPr>
              <a:t>3-La Luna in questa fase si trova dietro la Terra e la parte </a:t>
            </a:r>
          </a:p>
          <a:p>
            <a:r>
              <a:rPr lang="it-IT" sz="2400" b="1" dirty="0">
                <a:solidFill>
                  <a:schemeClr val="bg1"/>
                </a:solidFill>
              </a:rPr>
              <a:t>r</a:t>
            </a:r>
            <a:r>
              <a:rPr lang="it-IT" sz="2400" b="1" dirty="0" smtClean="0">
                <a:solidFill>
                  <a:schemeClr val="bg1"/>
                </a:solidFill>
              </a:rPr>
              <a:t>ivolta verso l'osservatore è completamente illuminata dal </a:t>
            </a:r>
          </a:p>
          <a:p>
            <a:r>
              <a:rPr lang="it-IT" sz="2400" b="1" dirty="0" smtClean="0">
                <a:solidFill>
                  <a:schemeClr val="bg1"/>
                </a:solidFill>
              </a:rPr>
              <a:t>Sole. Questa fase prende il nome di PLENILUNIO.</a:t>
            </a:r>
          </a:p>
          <a:p>
            <a:endParaRPr lang="it-IT" sz="2400" b="1" dirty="0">
              <a:solidFill>
                <a:schemeClr val="bg1"/>
              </a:solidFill>
            </a:endParaRPr>
          </a:p>
          <a:p>
            <a:r>
              <a:rPr lang="it-IT" sz="2400" b="1" dirty="0" smtClean="0">
                <a:solidFill>
                  <a:schemeClr val="bg1"/>
                </a:solidFill>
              </a:rPr>
              <a:t>4-Alla fine della sua orbita la Luna si troverà in posizione </a:t>
            </a:r>
          </a:p>
          <a:p>
            <a:r>
              <a:rPr lang="it-IT" sz="2400" b="1" dirty="0">
                <a:solidFill>
                  <a:schemeClr val="bg1"/>
                </a:solidFill>
              </a:rPr>
              <a:t>s</a:t>
            </a:r>
            <a:r>
              <a:rPr lang="it-IT" sz="2400" b="1" dirty="0" smtClean="0">
                <a:solidFill>
                  <a:schemeClr val="bg1"/>
                </a:solidFill>
              </a:rPr>
              <a:t>immetrica rispetto al punto 2.</a:t>
            </a:r>
          </a:p>
          <a:p>
            <a:r>
              <a:rPr lang="it-IT" sz="2400" b="1" dirty="0" smtClean="0">
                <a:solidFill>
                  <a:schemeClr val="bg1"/>
                </a:solidFill>
              </a:rPr>
              <a:t>Questa fase prende il nome di QUARTO DI LUNA.</a:t>
            </a:r>
            <a:endParaRPr lang="it-IT" sz="2400" b="1" dirty="0">
              <a:solidFill>
                <a:schemeClr val="bg1"/>
              </a:solidFill>
            </a:endParaRPr>
          </a:p>
        </p:txBody>
      </p:sp>
    </p:spTree>
    <p:extLst>
      <p:ext uri="{BB962C8B-B14F-4D97-AF65-F5344CB8AC3E}">
        <p14:creationId xmlns:p14="http://schemas.microsoft.com/office/powerpoint/2010/main" val="906369179"/>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b\Desktop\il viaggio\storia\luna primo viagg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0" y="908720"/>
            <a:ext cx="9065460" cy="504056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2411760" y="0"/>
            <a:ext cx="4596964" cy="523220"/>
          </a:xfrm>
          <a:prstGeom prst="rect">
            <a:avLst/>
          </a:prstGeom>
          <a:noFill/>
        </p:spPr>
        <p:txBody>
          <a:bodyPr wrap="none" rtlCol="0">
            <a:spAutoFit/>
          </a:bodyPr>
          <a:lstStyle/>
          <a:p>
            <a:r>
              <a:rPr lang="it-IT" sz="2800" b="1" dirty="0" smtClean="0">
                <a:latin typeface="+mj-lt"/>
              </a:rPr>
              <a:t>IL PRIMO UOMO SULLA LUNA</a:t>
            </a:r>
            <a:endParaRPr lang="it-IT" sz="2800" b="1" dirty="0">
              <a:latin typeface="+mj-lt"/>
            </a:endParaRPr>
          </a:p>
        </p:txBody>
      </p:sp>
      <p:sp>
        <p:nvSpPr>
          <p:cNvPr id="4" name="CasellaDiTesto 3"/>
          <p:cNvSpPr txBox="1"/>
          <p:nvPr/>
        </p:nvSpPr>
        <p:spPr>
          <a:xfrm>
            <a:off x="139503" y="1268760"/>
            <a:ext cx="9141477" cy="1938992"/>
          </a:xfrm>
          <a:prstGeom prst="rect">
            <a:avLst/>
          </a:prstGeom>
          <a:noFill/>
        </p:spPr>
        <p:txBody>
          <a:bodyPr wrap="none" rtlCol="0">
            <a:spAutoFit/>
          </a:bodyPr>
          <a:lstStyle/>
          <a:p>
            <a:r>
              <a:rPr lang="it-IT" sz="2400" b="1" dirty="0" smtClean="0">
                <a:solidFill>
                  <a:srgbClr val="FFFF00"/>
                </a:solidFill>
              </a:rPr>
              <a:t>Il primo uomo ad atterrare sulla Luna </a:t>
            </a:r>
          </a:p>
          <a:p>
            <a:r>
              <a:rPr lang="it-IT" sz="2400" b="1" dirty="0" smtClean="0">
                <a:solidFill>
                  <a:srgbClr val="FFFF00"/>
                </a:solidFill>
              </a:rPr>
              <a:t>fu Jurij Gagarin.</a:t>
            </a:r>
          </a:p>
          <a:p>
            <a:r>
              <a:rPr lang="it-IT" sz="2400" b="1" dirty="0" smtClean="0">
                <a:solidFill>
                  <a:srgbClr val="FFFF00"/>
                </a:solidFill>
              </a:rPr>
              <a:t>Era un uomo sovietico, ed è stato </a:t>
            </a:r>
            <a:r>
              <a:rPr lang="it-IT" sz="2400" b="1" dirty="0">
                <a:solidFill>
                  <a:srgbClr val="FFFF00"/>
                </a:solidFill>
              </a:rPr>
              <a:t>un cosmonauta e aviatore sovietico, </a:t>
            </a:r>
            <a:endParaRPr lang="it-IT" sz="2400" b="1" dirty="0" smtClean="0">
              <a:solidFill>
                <a:srgbClr val="FFFF00"/>
              </a:solidFill>
            </a:endParaRPr>
          </a:p>
          <a:p>
            <a:r>
              <a:rPr lang="it-IT" sz="2400" b="1" dirty="0" smtClean="0">
                <a:solidFill>
                  <a:srgbClr val="FFFF00"/>
                </a:solidFill>
              </a:rPr>
              <a:t>primo </a:t>
            </a:r>
            <a:r>
              <a:rPr lang="it-IT" sz="2400" b="1" dirty="0">
                <a:solidFill>
                  <a:srgbClr val="FFFF00"/>
                </a:solidFill>
              </a:rPr>
              <a:t>uomo a volare nello spazio, portando a termine con successo </a:t>
            </a:r>
            <a:endParaRPr lang="it-IT" sz="2400" b="1" dirty="0" smtClean="0">
              <a:solidFill>
                <a:srgbClr val="FFFF00"/>
              </a:solidFill>
            </a:endParaRPr>
          </a:p>
          <a:p>
            <a:r>
              <a:rPr lang="it-IT" sz="2400" b="1" dirty="0" smtClean="0">
                <a:solidFill>
                  <a:srgbClr val="FFFF00"/>
                </a:solidFill>
              </a:rPr>
              <a:t>la </a:t>
            </a:r>
            <a:r>
              <a:rPr lang="it-IT" sz="2400" b="1" dirty="0">
                <a:solidFill>
                  <a:srgbClr val="FFFF00"/>
                </a:solidFill>
              </a:rPr>
              <a:t>propria missione il 12 aprile 1961.</a:t>
            </a:r>
          </a:p>
        </p:txBody>
      </p:sp>
    </p:spTree>
    <p:extLst>
      <p:ext uri="{BB962C8B-B14F-4D97-AF65-F5344CB8AC3E}">
        <p14:creationId xmlns:p14="http://schemas.microsoft.com/office/powerpoint/2010/main" val="1878959823"/>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b\Desktop\il viaggio\storia\NASA-Apollo-00-1000x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696"/>
            <a:ext cx="9144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79512" y="903040"/>
            <a:ext cx="8374921" cy="2308324"/>
          </a:xfrm>
          <a:prstGeom prst="rect">
            <a:avLst/>
          </a:prstGeom>
          <a:noFill/>
        </p:spPr>
        <p:txBody>
          <a:bodyPr wrap="none" rtlCol="0">
            <a:spAutoFit/>
          </a:bodyPr>
          <a:lstStyle/>
          <a:p>
            <a:r>
              <a:rPr lang="it-IT" sz="2400" b="1" dirty="0" smtClean="0">
                <a:solidFill>
                  <a:srgbClr val="FFFF00"/>
                </a:solidFill>
              </a:rPr>
              <a:t>Otto anni dopo la </a:t>
            </a:r>
            <a:r>
              <a:rPr lang="it-IT" sz="2400" b="1" dirty="0">
                <a:solidFill>
                  <a:srgbClr val="FFFF00"/>
                </a:solidFill>
              </a:rPr>
              <a:t>missione </a:t>
            </a:r>
            <a:r>
              <a:rPr lang="it-IT" sz="2400" b="1" dirty="0" smtClean="0">
                <a:solidFill>
                  <a:srgbClr val="FFFF00"/>
                </a:solidFill>
              </a:rPr>
              <a:t>spaziale Apollo 11 </a:t>
            </a:r>
          </a:p>
          <a:p>
            <a:r>
              <a:rPr lang="it-IT" sz="2400" b="1" dirty="0" smtClean="0">
                <a:solidFill>
                  <a:srgbClr val="FFFF00"/>
                </a:solidFill>
              </a:rPr>
              <a:t>portò  </a:t>
            </a:r>
            <a:r>
              <a:rPr lang="it-IT" sz="2400" b="1" dirty="0">
                <a:solidFill>
                  <a:srgbClr val="FFFF00"/>
                </a:solidFill>
              </a:rPr>
              <a:t>gli statunitensi </a:t>
            </a:r>
            <a:r>
              <a:rPr lang="it-IT" sz="2400" b="1" dirty="0" smtClean="0">
                <a:solidFill>
                  <a:srgbClr val="FFFF00"/>
                </a:solidFill>
              </a:rPr>
              <a:t>Neil Armstrong </a:t>
            </a:r>
            <a:r>
              <a:rPr lang="it-IT" sz="2400" b="1" dirty="0">
                <a:solidFill>
                  <a:srgbClr val="FFFF00"/>
                </a:solidFill>
              </a:rPr>
              <a:t>e Buzz </a:t>
            </a:r>
            <a:r>
              <a:rPr lang="it-IT" sz="2400" b="1" dirty="0" smtClean="0">
                <a:solidFill>
                  <a:srgbClr val="FFFF00"/>
                </a:solidFill>
              </a:rPr>
              <a:t>Aldrin sulla Luna, </a:t>
            </a:r>
          </a:p>
          <a:p>
            <a:r>
              <a:rPr lang="it-IT" sz="2400" b="1" dirty="0" smtClean="0">
                <a:solidFill>
                  <a:srgbClr val="FFFF00"/>
                </a:solidFill>
              </a:rPr>
              <a:t>il </a:t>
            </a:r>
            <a:r>
              <a:rPr lang="it-IT" sz="2400" b="1" dirty="0">
                <a:solidFill>
                  <a:srgbClr val="FFFF00"/>
                </a:solidFill>
              </a:rPr>
              <a:t>20 luglio 1969 alle 20:18 UTC</a:t>
            </a:r>
            <a:r>
              <a:rPr lang="it-IT" sz="2400" b="1" dirty="0" smtClean="0">
                <a:solidFill>
                  <a:srgbClr val="FFFF00"/>
                </a:solidFill>
              </a:rPr>
              <a:t>.</a:t>
            </a:r>
          </a:p>
          <a:p>
            <a:r>
              <a:rPr lang="it-IT" sz="2400" b="1" dirty="0" smtClean="0">
                <a:solidFill>
                  <a:srgbClr val="FFFF00"/>
                </a:solidFill>
              </a:rPr>
              <a:t>Armstrong </a:t>
            </a:r>
            <a:r>
              <a:rPr lang="it-IT" sz="2400" b="1" dirty="0">
                <a:solidFill>
                  <a:srgbClr val="FFFF00"/>
                </a:solidFill>
              </a:rPr>
              <a:t>fu il </a:t>
            </a:r>
            <a:r>
              <a:rPr lang="it-IT" sz="2400" b="1" dirty="0" smtClean="0">
                <a:solidFill>
                  <a:srgbClr val="FFFF00"/>
                </a:solidFill>
              </a:rPr>
              <a:t>secondo uomo </a:t>
            </a:r>
            <a:r>
              <a:rPr lang="it-IT" sz="2400" b="1" dirty="0">
                <a:solidFill>
                  <a:srgbClr val="FFFF00"/>
                </a:solidFill>
              </a:rPr>
              <a:t>a mettere piede sul suolo lunare, </a:t>
            </a:r>
          </a:p>
          <a:p>
            <a:r>
              <a:rPr lang="it-IT" sz="2400" b="1" dirty="0">
                <a:solidFill>
                  <a:srgbClr val="FFFF00"/>
                </a:solidFill>
              </a:rPr>
              <a:t>sei ore più tardi dell'allunaggio,</a:t>
            </a:r>
          </a:p>
          <a:p>
            <a:r>
              <a:rPr lang="it-IT" sz="2400" b="1" dirty="0">
                <a:solidFill>
                  <a:srgbClr val="FFFF00"/>
                </a:solidFill>
              </a:rPr>
              <a:t> il 21 luglio alle ore 02:56 UTC.</a:t>
            </a:r>
          </a:p>
        </p:txBody>
      </p:sp>
    </p:spTree>
    <p:extLst>
      <p:ext uri="{BB962C8B-B14F-4D97-AF65-F5344CB8AC3E}">
        <p14:creationId xmlns:p14="http://schemas.microsoft.com/office/powerpoint/2010/main" val="2853785417"/>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b\Desktop\il viaggio\geografia\nasa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3648" y="24867"/>
            <a:ext cx="9106532" cy="3139321"/>
          </a:xfrm>
          <a:prstGeom prst="rect">
            <a:avLst/>
          </a:prstGeom>
          <a:noFill/>
        </p:spPr>
        <p:txBody>
          <a:bodyPr wrap="none" rtlCol="0">
            <a:spAutoFit/>
          </a:bodyPr>
          <a:lstStyle/>
          <a:p>
            <a:r>
              <a:rPr lang="it-IT" b="1" dirty="0">
                <a:solidFill>
                  <a:prstClr val="white"/>
                </a:solidFill>
              </a:rPr>
              <a:t>Il 20 luglio 1969 il modulo lunare chiamato "Eagle" venne separato </a:t>
            </a:r>
            <a:endParaRPr lang="it-IT" b="1" dirty="0" smtClean="0">
              <a:solidFill>
                <a:prstClr val="white"/>
              </a:solidFill>
            </a:endParaRPr>
          </a:p>
          <a:p>
            <a:r>
              <a:rPr lang="it-IT" b="1" dirty="0" smtClean="0">
                <a:solidFill>
                  <a:prstClr val="white"/>
                </a:solidFill>
              </a:rPr>
              <a:t>dal </a:t>
            </a:r>
            <a:r>
              <a:rPr lang="it-IT" b="1" dirty="0">
                <a:solidFill>
                  <a:prstClr val="white"/>
                </a:solidFill>
              </a:rPr>
              <a:t>modulo di comando, detto "Columbia</a:t>
            </a:r>
            <a:r>
              <a:rPr lang="it-IT" b="1" dirty="0" smtClean="0">
                <a:solidFill>
                  <a:prstClr val="white"/>
                </a:solidFill>
              </a:rPr>
              <a:t>". Collins </a:t>
            </a:r>
            <a:r>
              <a:rPr lang="it-IT" b="1" dirty="0">
                <a:solidFill>
                  <a:prstClr val="white"/>
                </a:solidFill>
              </a:rPr>
              <a:t>rimase a bordo </a:t>
            </a:r>
            <a:r>
              <a:rPr lang="it-IT" b="1" dirty="0" smtClean="0">
                <a:solidFill>
                  <a:prstClr val="white"/>
                </a:solidFill>
              </a:rPr>
              <a:t>del </a:t>
            </a:r>
            <a:r>
              <a:rPr lang="it-IT" b="1" dirty="0">
                <a:solidFill>
                  <a:prstClr val="white"/>
                </a:solidFill>
              </a:rPr>
              <a:t>Columbia, </a:t>
            </a:r>
            <a:endParaRPr lang="it-IT" b="1" dirty="0" smtClean="0">
              <a:solidFill>
                <a:prstClr val="white"/>
              </a:solidFill>
            </a:endParaRPr>
          </a:p>
          <a:p>
            <a:r>
              <a:rPr lang="it-IT" b="1" dirty="0" smtClean="0">
                <a:solidFill>
                  <a:prstClr val="white"/>
                </a:solidFill>
              </a:rPr>
              <a:t>mentre </a:t>
            </a:r>
            <a:r>
              <a:rPr lang="it-IT" b="1" dirty="0">
                <a:solidFill>
                  <a:prstClr val="white"/>
                </a:solidFill>
              </a:rPr>
              <a:t>l'Eagle con </a:t>
            </a:r>
            <a:r>
              <a:rPr lang="it-IT" b="1" dirty="0" smtClean="0">
                <a:solidFill>
                  <a:prstClr val="white"/>
                </a:solidFill>
              </a:rPr>
              <a:t>Armstrong </a:t>
            </a:r>
            <a:r>
              <a:rPr lang="it-IT" b="1" dirty="0">
                <a:solidFill>
                  <a:prstClr val="white"/>
                </a:solidFill>
              </a:rPr>
              <a:t>e Aldrin scendeva sulla superficie</a:t>
            </a:r>
            <a:r>
              <a:rPr lang="it-IT" b="1" dirty="0" smtClean="0">
                <a:solidFill>
                  <a:prstClr val="white"/>
                </a:solidFill>
              </a:rPr>
              <a:t>. </a:t>
            </a:r>
          </a:p>
          <a:p>
            <a:r>
              <a:rPr lang="it-IT" b="1" dirty="0" smtClean="0">
                <a:solidFill>
                  <a:prstClr val="white"/>
                </a:solidFill>
              </a:rPr>
              <a:t>Dopo </a:t>
            </a:r>
            <a:r>
              <a:rPr lang="it-IT" b="1" dirty="0">
                <a:solidFill>
                  <a:prstClr val="white"/>
                </a:solidFill>
              </a:rPr>
              <a:t>un attento controllo </a:t>
            </a:r>
            <a:r>
              <a:rPr lang="it-IT" b="1" dirty="0" smtClean="0">
                <a:solidFill>
                  <a:prstClr val="white"/>
                </a:solidFill>
              </a:rPr>
              <a:t>visivo, </a:t>
            </a:r>
            <a:r>
              <a:rPr lang="it-IT" b="1" dirty="0">
                <a:solidFill>
                  <a:prstClr val="white"/>
                </a:solidFill>
              </a:rPr>
              <a:t>Eagle accese il motore e iniziò la discesa</a:t>
            </a:r>
            <a:r>
              <a:rPr lang="it-IT" b="1" dirty="0" smtClean="0">
                <a:solidFill>
                  <a:prstClr val="white"/>
                </a:solidFill>
              </a:rPr>
              <a:t>,</a:t>
            </a:r>
          </a:p>
          <a:p>
            <a:r>
              <a:rPr lang="it-IT" b="1" dirty="0" smtClean="0">
                <a:solidFill>
                  <a:prstClr val="white"/>
                </a:solidFill>
              </a:rPr>
              <a:t> </a:t>
            </a:r>
            <a:r>
              <a:rPr lang="it-IT" b="1" dirty="0">
                <a:solidFill>
                  <a:prstClr val="white"/>
                </a:solidFill>
              </a:rPr>
              <a:t>quando Armstrong e </a:t>
            </a:r>
            <a:r>
              <a:rPr lang="it-IT" b="1" dirty="0" smtClean="0">
                <a:solidFill>
                  <a:prstClr val="white"/>
                </a:solidFill>
              </a:rPr>
              <a:t>Aldrin notarono </a:t>
            </a:r>
            <a:r>
              <a:rPr lang="it-IT" b="1" dirty="0">
                <a:solidFill>
                  <a:prstClr val="white"/>
                </a:solidFill>
              </a:rPr>
              <a:t>che stavano oltrepassando i punti </a:t>
            </a:r>
            <a:r>
              <a:rPr lang="it-IT" b="1" dirty="0" smtClean="0">
                <a:solidFill>
                  <a:prstClr val="white"/>
                </a:solidFill>
              </a:rPr>
              <a:t>di riferimento </a:t>
            </a:r>
            <a:r>
              <a:rPr lang="it-IT" b="1" dirty="0">
                <a:solidFill>
                  <a:prstClr val="white"/>
                </a:solidFill>
              </a:rPr>
              <a:t>sulla </a:t>
            </a:r>
            <a:endParaRPr lang="it-IT" b="1" dirty="0" smtClean="0">
              <a:solidFill>
                <a:prstClr val="white"/>
              </a:solidFill>
            </a:endParaRPr>
          </a:p>
          <a:p>
            <a:r>
              <a:rPr lang="it-IT" b="1" dirty="0" smtClean="0">
                <a:solidFill>
                  <a:prstClr val="white"/>
                </a:solidFill>
              </a:rPr>
              <a:t>superficie </a:t>
            </a:r>
            <a:r>
              <a:rPr lang="it-IT" b="1" dirty="0">
                <a:solidFill>
                  <a:prstClr val="white"/>
                </a:solidFill>
              </a:rPr>
              <a:t>lunare quattro secondi prima del previsto, </a:t>
            </a:r>
            <a:r>
              <a:rPr lang="it-IT" b="1" dirty="0" smtClean="0">
                <a:solidFill>
                  <a:prstClr val="white"/>
                </a:solidFill>
              </a:rPr>
              <a:t>e </a:t>
            </a:r>
            <a:r>
              <a:rPr lang="it-IT" b="1" dirty="0">
                <a:solidFill>
                  <a:prstClr val="white"/>
                </a:solidFill>
              </a:rPr>
              <a:t>riportarono </a:t>
            </a:r>
            <a:r>
              <a:rPr lang="it-IT" b="1" dirty="0" smtClean="0">
                <a:solidFill>
                  <a:prstClr val="white"/>
                </a:solidFill>
              </a:rPr>
              <a:t>che sarebbero </a:t>
            </a:r>
            <a:r>
              <a:rPr lang="it-IT" b="1" dirty="0">
                <a:solidFill>
                  <a:prstClr val="white"/>
                </a:solidFill>
              </a:rPr>
              <a:t>atterrati un </a:t>
            </a:r>
            <a:endParaRPr lang="it-IT" b="1" dirty="0" smtClean="0">
              <a:solidFill>
                <a:prstClr val="white"/>
              </a:solidFill>
            </a:endParaRPr>
          </a:p>
          <a:p>
            <a:r>
              <a:rPr lang="it-IT" b="1" dirty="0" smtClean="0">
                <a:solidFill>
                  <a:prstClr val="white"/>
                </a:solidFill>
              </a:rPr>
              <a:t>po</a:t>
            </a:r>
            <a:r>
              <a:rPr lang="it-IT" b="1" dirty="0">
                <a:solidFill>
                  <a:prstClr val="white"/>
                </a:solidFill>
              </a:rPr>
              <a:t>’ più a ovest del punto di atterraggio previsto</a:t>
            </a:r>
            <a:r>
              <a:rPr lang="it-IT" b="1" dirty="0" smtClean="0">
                <a:solidFill>
                  <a:prstClr val="white"/>
                </a:solidFill>
              </a:rPr>
              <a:t>.</a:t>
            </a:r>
          </a:p>
          <a:p>
            <a:r>
              <a:rPr lang="it-IT" b="1" dirty="0">
                <a:solidFill>
                  <a:prstClr val="white"/>
                </a:solidFill>
              </a:rPr>
              <a:t>Dopo 5 minuti dall’inizio della discesa, a 1800 m sopra la superficie lunare</a:t>
            </a:r>
            <a:r>
              <a:rPr lang="it-IT" b="1" dirty="0" smtClean="0">
                <a:solidFill>
                  <a:prstClr val="white"/>
                </a:solidFill>
              </a:rPr>
              <a:t>,</a:t>
            </a:r>
          </a:p>
          <a:p>
            <a:r>
              <a:rPr lang="it-IT" b="1" dirty="0" smtClean="0">
                <a:solidFill>
                  <a:prstClr val="white"/>
                </a:solidFill>
              </a:rPr>
              <a:t> </a:t>
            </a:r>
            <a:r>
              <a:rPr lang="it-IT" b="1" dirty="0">
                <a:solidFill>
                  <a:prstClr val="white"/>
                </a:solidFill>
              </a:rPr>
              <a:t>il computer di navigazione </a:t>
            </a:r>
            <a:r>
              <a:rPr lang="it-IT" b="1" dirty="0" smtClean="0">
                <a:solidFill>
                  <a:prstClr val="white"/>
                </a:solidFill>
              </a:rPr>
              <a:t>e </a:t>
            </a:r>
            <a:r>
              <a:rPr lang="it-IT" b="1" dirty="0">
                <a:solidFill>
                  <a:prstClr val="white"/>
                </a:solidFill>
              </a:rPr>
              <a:t>di guida del modulo lunare catturò l’attenzione </a:t>
            </a:r>
            <a:r>
              <a:rPr lang="it-IT" b="1" dirty="0" smtClean="0">
                <a:solidFill>
                  <a:prstClr val="white"/>
                </a:solidFill>
              </a:rPr>
              <a:t>dell’equipaggio</a:t>
            </a:r>
          </a:p>
          <a:p>
            <a:r>
              <a:rPr lang="it-IT" b="1" dirty="0" smtClean="0">
                <a:solidFill>
                  <a:prstClr val="white"/>
                </a:solidFill>
              </a:rPr>
              <a:t> </a:t>
            </a:r>
            <a:r>
              <a:rPr lang="it-IT" b="1" dirty="0">
                <a:solidFill>
                  <a:prstClr val="white"/>
                </a:solidFill>
              </a:rPr>
              <a:t>con una lunga serie di allarmi con codice 1201 e 1202, </a:t>
            </a:r>
            <a:r>
              <a:rPr lang="it-IT" b="1" dirty="0" smtClean="0">
                <a:solidFill>
                  <a:prstClr val="white"/>
                </a:solidFill>
              </a:rPr>
              <a:t>causati </a:t>
            </a:r>
            <a:r>
              <a:rPr lang="it-IT" b="1" dirty="0">
                <a:solidFill>
                  <a:prstClr val="white"/>
                </a:solidFill>
              </a:rPr>
              <a:t>dall'erronea </a:t>
            </a:r>
            <a:r>
              <a:rPr lang="it-IT" b="1" dirty="0" smtClean="0">
                <a:solidFill>
                  <a:prstClr val="white"/>
                </a:solidFill>
              </a:rPr>
              <a:t>attivazione </a:t>
            </a:r>
          </a:p>
          <a:p>
            <a:r>
              <a:rPr lang="it-IT" b="1" dirty="0" smtClean="0">
                <a:solidFill>
                  <a:prstClr val="white"/>
                </a:solidFill>
              </a:rPr>
              <a:t>del </a:t>
            </a:r>
            <a:r>
              <a:rPr lang="it-IT" b="1" dirty="0">
                <a:solidFill>
                  <a:prstClr val="white"/>
                </a:solidFill>
              </a:rPr>
              <a:t>rendezvous radar. </a:t>
            </a:r>
          </a:p>
        </p:txBody>
      </p:sp>
    </p:spTree>
    <p:extLst>
      <p:ext uri="{BB962C8B-B14F-4D97-AF65-F5344CB8AC3E}">
        <p14:creationId xmlns:p14="http://schemas.microsoft.com/office/powerpoint/2010/main" val="891609536"/>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b\Desktop\il viaggio\geografia\na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7813" y="188640"/>
            <a:ext cx="9295686" cy="3046988"/>
          </a:xfrm>
          <a:prstGeom prst="rect">
            <a:avLst/>
          </a:prstGeom>
          <a:noFill/>
        </p:spPr>
        <p:txBody>
          <a:bodyPr wrap="none" rtlCol="0">
            <a:spAutoFit/>
          </a:bodyPr>
          <a:lstStyle/>
          <a:p>
            <a:r>
              <a:rPr lang="it-IT" sz="2400" b="1" dirty="0">
                <a:solidFill>
                  <a:srgbClr val="FFFF00"/>
                </a:solidFill>
              </a:rPr>
              <a:t>All’interno del mission control center di Houston in Texas, l’ingegnere </a:t>
            </a:r>
          </a:p>
          <a:p>
            <a:r>
              <a:rPr lang="it-IT" sz="2400" b="1" dirty="0">
                <a:solidFill>
                  <a:srgbClr val="FFFF00"/>
                </a:solidFill>
              </a:rPr>
              <a:t>Jack Garman confermò all’ufficiale</a:t>
            </a:r>
          </a:p>
          <a:p>
            <a:r>
              <a:rPr lang="it-IT" sz="2400" b="1" dirty="0">
                <a:solidFill>
                  <a:srgbClr val="FFFF00"/>
                </a:solidFill>
              </a:rPr>
              <a:t> di guida Steve Bales che era possibile proseguire la discesa in sicurezza,</a:t>
            </a:r>
          </a:p>
          <a:p>
            <a:r>
              <a:rPr lang="it-IT" sz="2400" b="1" dirty="0">
                <a:solidFill>
                  <a:srgbClr val="FFFF00"/>
                </a:solidFill>
              </a:rPr>
              <a:t> e questa rassicurazione venne ritrasmessa all’equipaggio</a:t>
            </a:r>
            <a:r>
              <a:rPr lang="it-IT" sz="2400" b="1" dirty="0" smtClean="0">
                <a:solidFill>
                  <a:srgbClr val="FFFF00"/>
                </a:solidFill>
              </a:rPr>
              <a:t>.</a:t>
            </a:r>
          </a:p>
          <a:p>
            <a:r>
              <a:rPr lang="it-IT" sz="2400" b="1" dirty="0" smtClean="0">
                <a:solidFill>
                  <a:srgbClr val="FFFF00"/>
                </a:solidFill>
              </a:rPr>
              <a:t> </a:t>
            </a:r>
            <a:r>
              <a:rPr lang="it-IT" sz="2400" b="1" dirty="0">
                <a:solidFill>
                  <a:srgbClr val="FFFF00"/>
                </a:solidFill>
              </a:rPr>
              <a:t>Gli allarmi </a:t>
            </a:r>
            <a:r>
              <a:rPr lang="it-IT" sz="2400" b="1" dirty="0" smtClean="0">
                <a:solidFill>
                  <a:srgbClr val="FFFF00"/>
                </a:solidFill>
              </a:rPr>
              <a:t>riportavano “executive </a:t>
            </a:r>
            <a:r>
              <a:rPr lang="it-IT" sz="2400" b="1" dirty="0">
                <a:solidFill>
                  <a:srgbClr val="FFFF00"/>
                </a:solidFill>
              </a:rPr>
              <a:t>overflow”, indicando </a:t>
            </a:r>
            <a:r>
              <a:rPr lang="it-IT" sz="2400" b="1" dirty="0" smtClean="0">
                <a:solidFill>
                  <a:srgbClr val="FFFF00"/>
                </a:solidFill>
              </a:rPr>
              <a:t>cioè</a:t>
            </a:r>
          </a:p>
          <a:p>
            <a:r>
              <a:rPr lang="it-IT" sz="2400" b="1" dirty="0" smtClean="0">
                <a:solidFill>
                  <a:srgbClr val="FFFF00"/>
                </a:solidFill>
              </a:rPr>
              <a:t> </a:t>
            </a:r>
            <a:r>
              <a:rPr lang="it-IT" sz="2400" b="1" dirty="0">
                <a:solidFill>
                  <a:srgbClr val="FFFF00"/>
                </a:solidFill>
              </a:rPr>
              <a:t>che il computer di guida non poteva </a:t>
            </a:r>
            <a:r>
              <a:rPr lang="it-IT" sz="2400" b="1" dirty="0" smtClean="0">
                <a:solidFill>
                  <a:srgbClr val="FFFF00"/>
                </a:solidFill>
              </a:rPr>
              <a:t>completare </a:t>
            </a:r>
            <a:r>
              <a:rPr lang="it-IT" sz="2400" b="1" dirty="0">
                <a:solidFill>
                  <a:srgbClr val="FFFF00"/>
                </a:solidFill>
              </a:rPr>
              <a:t>tutti i suoi task </a:t>
            </a:r>
            <a:r>
              <a:rPr lang="it-IT" sz="2400" b="1" dirty="0" smtClean="0">
                <a:solidFill>
                  <a:srgbClr val="FFFF00"/>
                </a:solidFill>
              </a:rPr>
              <a:t>in</a:t>
            </a:r>
          </a:p>
          <a:p>
            <a:r>
              <a:rPr lang="it-IT" sz="2400" b="1" dirty="0" smtClean="0">
                <a:solidFill>
                  <a:srgbClr val="FFFF00"/>
                </a:solidFill>
              </a:rPr>
              <a:t> </a:t>
            </a:r>
            <a:r>
              <a:rPr lang="it-IT" sz="2400" b="1" dirty="0">
                <a:solidFill>
                  <a:srgbClr val="FFFF00"/>
                </a:solidFill>
              </a:rPr>
              <a:t>tempo reale e aveva dovuto posporne alcuni, per </a:t>
            </a:r>
            <a:r>
              <a:rPr lang="it-IT" sz="2400" b="1" dirty="0" smtClean="0">
                <a:solidFill>
                  <a:srgbClr val="FFFF00"/>
                </a:solidFill>
              </a:rPr>
              <a:t>evitare</a:t>
            </a:r>
          </a:p>
          <a:p>
            <a:r>
              <a:rPr lang="it-IT" sz="2400" b="1" dirty="0" smtClean="0">
                <a:solidFill>
                  <a:srgbClr val="FFFF00"/>
                </a:solidFill>
              </a:rPr>
              <a:t> </a:t>
            </a:r>
            <a:r>
              <a:rPr lang="it-IT" sz="2400" b="1" dirty="0">
                <a:solidFill>
                  <a:srgbClr val="FFFF00"/>
                </a:solidFill>
              </a:rPr>
              <a:t>di saturare </a:t>
            </a:r>
            <a:r>
              <a:rPr lang="it-IT" sz="2400" b="1" dirty="0" smtClean="0">
                <a:solidFill>
                  <a:srgbClr val="FFFF00"/>
                </a:solidFill>
              </a:rPr>
              <a:t>tutta la </a:t>
            </a:r>
            <a:r>
              <a:rPr lang="it-IT" sz="2400" b="1" dirty="0">
                <a:solidFill>
                  <a:srgbClr val="FFFF00"/>
                </a:solidFill>
              </a:rPr>
              <a:t>memoria necessaria per i calcoli dell'allunaggio.</a:t>
            </a:r>
          </a:p>
        </p:txBody>
      </p:sp>
    </p:spTree>
    <p:extLst>
      <p:ext uri="{BB962C8B-B14F-4D97-AF65-F5344CB8AC3E}">
        <p14:creationId xmlns:p14="http://schemas.microsoft.com/office/powerpoint/2010/main" val="2743424327"/>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62566"/>
            <a:ext cx="8229600" cy="4954562"/>
          </a:xfrm>
        </p:spPr>
        <p:txBody>
          <a:bodyPr>
            <a:normAutofit/>
          </a:bodyPr>
          <a:lstStyle/>
          <a:p>
            <a:r>
              <a:rPr lang="it-IT" sz="8800" dirty="0" smtClean="0"/>
              <a:t>An imaginary interview with Frank Culbertson</a:t>
            </a:r>
            <a:endParaRPr lang="it-IT" sz="8800" dirty="0"/>
          </a:p>
        </p:txBody>
      </p:sp>
    </p:spTree>
    <p:extLst>
      <p:ext uri="{BB962C8B-B14F-4D97-AF65-F5344CB8AC3E}">
        <p14:creationId xmlns:p14="http://schemas.microsoft.com/office/powerpoint/2010/main" val="96599875"/>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97735"/>
            <a:ext cx="6264696" cy="6571625"/>
          </a:xfrm>
        </p:spPr>
        <p:txBody>
          <a:bodyPr>
            <a:normAutofit/>
          </a:bodyPr>
          <a:lstStyle/>
          <a:p>
            <a:pPr algn="l"/>
            <a:r>
              <a:rPr lang="it-IT" sz="2400" b="1" dirty="0" err="1" smtClean="0"/>
              <a:t>We</a:t>
            </a:r>
            <a:r>
              <a:rPr lang="it-IT" sz="2400" b="1" dirty="0" smtClean="0"/>
              <a:t> are </a:t>
            </a:r>
            <a:r>
              <a:rPr lang="it-IT" sz="2400" b="1" dirty="0" err="1" smtClean="0"/>
              <a:t>speaking</a:t>
            </a:r>
            <a:r>
              <a:rPr lang="it-IT" sz="2400" b="1" dirty="0" smtClean="0"/>
              <a:t> with Frank </a:t>
            </a:r>
            <a:r>
              <a:rPr lang="it-IT" sz="2400" b="1" dirty="0" err="1" smtClean="0"/>
              <a:t>Culbertson</a:t>
            </a:r>
            <a:r>
              <a:rPr lang="it-IT" sz="2400" b="1" dirty="0" smtClean="0"/>
              <a:t>, an American </a:t>
            </a:r>
            <a:r>
              <a:rPr lang="it-IT" sz="2400" b="1" dirty="0" err="1" smtClean="0"/>
              <a:t>former</a:t>
            </a:r>
            <a:r>
              <a:rPr lang="it-IT" sz="2400" b="1" dirty="0" smtClean="0"/>
              <a:t> </a:t>
            </a:r>
            <a:r>
              <a:rPr lang="it-IT" sz="2400" b="1" dirty="0" err="1" smtClean="0"/>
              <a:t>naval</a:t>
            </a:r>
            <a:r>
              <a:rPr lang="it-IT" sz="2400" b="1" dirty="0" smtClean="0"/>
              <a:t> </a:t>
            </a:r>
            <a:r>
              <a:rPr lang="it-IT" sz="2400" b="1" dirty="0" err="1" smtClean="0"/>
              <a:t>officer</a:t>
            </a:r>
            <a:r>
              <a:rPr lang="it-IT" sz="2400" b="1" dirty="0" smtClean="0"/>
              <a:t> and aviator, test </a:t>
            </a:r>
            <a:r>
              <a:rPr lang="it-IT" sz="2400" b="1" dirty="0" err="1" smtClean="0"/>
              <a:t>pilot</a:t>
            </a:r>
            <a:r>
              <a:rPr lang="it-IT" sz="2400" b="1" dirty="0" smtClean="0"/>
              <a:t>, </a:t>
            </a:r>
            <a:r>
              <a:rPr lang="it-IT" sz="2400" b="1" dirty="0" err="1" smtClean="0"/>
              <a:t>aerospace</a:t>
            </a:r>
            <a:r>
              <a:rPr lang="it-IT" sz="2400" b="1" dirty="0" smtClean="0"/>
              <a:t> </a:t>
            </a:r>
            <a:r>
              <a:rPr lang="it-IT" sz="2400" b="1" dirty="0" err="1" smtClean="0"/>
              <a:t>engineer</a:t>
            </a:r>
            <a:r>
              <a:rPr lang="it-IT" sz="2400" b="1" dirty="0" smtClean="0"/>
              <a:t> and NASA </a:t>
            </a:r>
            <a:r>
              <a:rPr lang="it-IT" sz="2400" b="1" dirty="0" err="1" smtClean="0"/>
              <a:t>astronaut</a:t>
            </a:r>
            <a:r>
              <a:rPr lang="it-IT" sz="2400" b="1" dirty="0" smtClean="0"/>
              <a:t>.</a:t>
            </a:r>
            <a:br>
              <a:rPr lang="it-IT" sz="2400" b="1" dirty="0" smtClean="0"/>
            </a:br>
            <a:r>
              <a:rPr lang="it-IT" sz="2400" b="1" dirty="0" smtClean="0"/>
              <a:t>He </a:t>
            </a:r>
            <a:r>
              <a:rPr lang="it-IT" sz="2400" b="1" dirty="0" err="1" smtClean="0"/>
              <a:t>is</a:t>
            </a:r>
            <a:r>
              <a:rPr lang="it-IT" sz="2400" b="1" dirty="0" smtClean="0"/>
              <a:t> </a:t>
            </a:r>
            <a:r>
              <a:rPr lang="it-IT" sz="2400" b="1" dirty="0" err="1" smtClean="0"/>
              <a:t>currently</a:t>
            </a:r>
            <a:r>
              <a:rPr lang="it-IT" sz="2400" b="1" dirty="0" smtClean="0"/>
              <a:t> </a:t>
            </a:r>
            <a:r>
              <a:rPr lang="it-IT" sz="2400" b="1" dirty="0" err="1" smtClean="0"/>
              <a:t>President</a:t>
            </a:r>
            <a:r>
              <a:rPr lang="it-IT" sz="2400" b="1" dirty="0" smtClean="0"/>
              <a:t> of The Space System Group </a:t>
            </a:r>
            <a:r>
              <a:rPr lang="it-IT" sz="2400" b="1" dirty="0" err="1" smtClean="0"/>
              <a:t>at</a:t>
            </a:r>
            <a:r>
              <a:rPr lang="it-IT" sz="2400" b="1" dirty="0" smtClean="0"/>
              <a:t> </a:t>
            </a:r>
            <a:r>
              <a:rPr lang="it-IT" sz="2400" b="1" dirty="0" err="1" smtClean="0"/>
              <a:t>Orbital</a:t>
            </a:r>
            <a:r>
              <a:rPr lang="it-IT" sz="2400" b="1" dirty="0" smtClean="0"/>
              <a:t> ATK.</a:t>
            </a:r>
            <a:br>
              <a:rPr lang="it-IT" sz="2400" b="1" dirty="0" smtClean="0"/>
            </a:br>
            <a:r>
              <a:rPr lang="it-IT" sz="2400" b="1" dirty="0"/>
              <a:t/>
            </a:r>
            <a:br>
              <a:rPr lang="it-IT" sz="2400" b="1" dirty="0"/>
            </a:br>
            <a:r>
              <a:rPr lang="it-IT" sz="2400" b="1" dirty="0" smtClean="0"/>
              <a:t>-</a:t>
            </a:r>
            <a:r>
              <a:rPr lang="it-IT" sz="2400" b="1" dirty="0" err="1" smtClean="0"/>
              <a:t>Good</a:t>
            </a:r>
            <a:r>
              <a:rPr lang="it-IT" sz="2400" b="1" dirty="0" smtClean="0"/>
              <a:t> </a:t>
            </a:r>
            <a:r>
              <a:rPr lang="it-IT" sz="2400" b="1" dirty="0" err="1" smtClean="0"/>
              <a:t>morning</a:t>
            </a:r>
            <a:r>
              <a:rPr lang="it-IT" sz="2400" b="1" dirty="0" smtClean="0"/>
              <a:t> </a:t>
            </a:r>
            <a:r>
              <a:rPr lang="it-IT" sz="2400" b="1" dirty="0" err="1" smtClean="0"/>
              <a:t>Mr</a:t>
            </a:r>
            <a:r>
              <a:rPr lang="it-IT" sz="2400" b="1" dirty="0" smtClean="0"/>
              <a:t> </a:t>
            </a:r>
            <a:r>
              <a:rPr lang="it-IT" sz="2400" b="1" dirty="0" err="1" smtClean="0"/>
              <a:t>Culbertson</a:t>
            </a:r>
            <a:r>
              <a:rPr lang="it-IT" sz="2400" b="1" dirty="0" smtClean="0"/>
              <a:t>? </a:t>
            </a:r>
            <a:r>
              <a:rPr lang="it-IT" sz="2400" b="1" dirty="0" err="1" smtClean="0"/>
              <a:t>When</a:t>
            </a:r>
            <a:r>
              <a:rPr lang="it-IT" sz="2400" b="1" dirty="0" smtClean="0"/>
              <a:t> and </a:t>
            </a:r>
            <a:r>
              <a:rPr lang="it-IT" sz="2400" b="1" dirty="0" err="1" smtClean="0"/>
              <a:t>where</a:t>
            </a:r>
            <a:r>
              <a:rPr lang="it-IT" sz="2400" b="1" dirty="0" smtClean="0"/>
              <a:t> </a:t>
            </a:r>
            <a:r>
              <a:rPr lang="it-IT" sz="2400" b="1" dirty="0" err="1" smtClean="0"/>
              <a:t>were</a:t>
            </a:r>
            <a:r>
              <a:rPr lang="it-IT" sz="2400" b="1" dirty="0" smtClean="0"/>
              <a:t> </a:t>
            </a:r>
            <a:r>
              <a:rPr lang="it-IT" sz="2400" b="1" dirty="0" err="1" smtClean="0"/>
              <a:t>you</a:t>
            </a:r>
            <a:r>
              <a:rPr lang="it-IT" sz="2400" b="1" dirty="0" smtClean="0"/>
              <a:t> </a:t>
            </a:r>
            <a:r>
              <a:rPr lang="it-IT" sz="2400" b="1" dirty="0" err="1" smtClean="0"/>
              <a:t>born</a:t>
            </a:r>
            <a:r>
              <a:rPr lang="it-IT" sz="2400" b="1" dirty="0" smtClean="0"/>
              <a:t>?</a:t>
            </a:r>
            <a:br>
              <a:rPr lang="it-IT" sz="2400" b="1" dirty="0" smtClean="0"/>
            </a:br>
            <a:r>
              <a:rPr lang="it-IT" sz="2400" i="1" dirty="0" smtClean="0"/>
              <a:t>-</a:t>
            </a:r>
            <a:r>
              <a:rPr lang="it-IT" sz="2400" i="1" dirty="0" err="1" smtClean="0"/>
              <a:t>Good</a:t>
            </a:r>
            <a:r>
              <a:rPr lang="it-IT" sz="2400" i="1" dirty="0" smtClean="0"/>
              <a:t> </a:t>
            </a:r>
            <a:r>
              <a:rPr lang="it-IT" sz="2400" i="1" dirty="0" err="1" smtClean="0"/>
              <a:t>morning</a:t>
            </a:r>
            <a:r>
              <a:rPr lang="it-IT" sz="2400" i="1" dirty="0" smtClean="0"/>
              <a:t> Miss </a:t>
            </a:r>
            <a:r>
              <a:rPr lang="it-IT" sz="2400" i="1" dirty="0" err="1" smtClean="0"/>
              <a:t>Griffin</a:t>
            </a:r>
            <a:r>
              <a:rPr lang="it-IT" sz="2400" i="1" dirty="0" smtClean="0"/>
              <a:t>. I </a:t>
            </a:r>
            <a:r>
              <a:rPr lang="it-IT" sz="2400" i="1" dirty="0" err="1" smtClean="0"/>
              <a:t>was</a:t>
            </a:r>
            <a:r>
              <a:rPr lang="it-IT" sz="2400" i="1" dirty="0" smtClean="0"/>
              <a:t> </a:t>
            </a:r>
            <a:r>
              <a:rPr lang="it-IT" sz="2400" i="1" dirty="0" err="1" smtClean="0"/>
              <a:t>born</a:t>
            </a:r>
            <a:r>
              <a:rPr lang="it-IT" sz="2400" i="1" dirty="0" smtClean="0"/>
              <a:t> in Charleston, </a:t>
            </a:r>
            <a:r>
              <a:rPr lang="it-IT" sz="2400" i="1" dirty="0" err="1" smtClean="0"/>
              <a:t>south</a:t>
            </a:r>
            <a:r>
              <a:rPr lang="it-IT" sz="2400" i="1" dirty="0" smtClean="0"/>
              <a:t> Carolina in 1949.</a:t>
            </a:r>
            <a:br>
              <a:rPr lang="it-IT" sz="2400" i="1" dirty="0" smtClean="0"/>
            </a:br>
            <a:r>
              <a:rPr lang="it-IT" sz="2400" b="1" dirty="0" smtClean="0"/>
              <a:t>-</a:t>
            </a:r>
            <a:r>
              <a:rPr lang="it-IT" sz="2400" b="1" dirty="0" err="1" smtClean="0"/>
              <a:t>We</a:t>
            </a:r>
            <a:r>
              <a:rPr lang="it-IT" sz="2400" b="1" dirty="0" smtClean="0"/>
              <a:t> </a:t>
            </a:r>
            <a:r>
              <a:rPr lang="it-IT" sz="2400" b="1" dirty="0" err="1" smtClean="0"/>
              <a:t>know</a:t>
            </a:r>
            <a:r>
              <a:rPr lang="it-IT" sz="2400" b="1" dirty="0" smtClean="0"/>
              <a:t> </a:t>
            </a:r>
            <a:r>
              <a:rPr lang="it-IT" sz="2400" b="1" dirty="0" err="1" smtClean="0"/>
              <a:t>that</a:t>
            </a:r>
            <a:r>
              <a:rPr lang="it-IT" sz="2400" b="1" dirty="0" smtClean="0"/>
              <a:t> </a:t>
            </a:r>
            <a:r>
              <a:rPr lang="it-IT" sz="2400" b="1" dirty="0" err="1" smtClean="0"/>
              <a:t>you</a:t>
            </a:r>
            <a:r>
              <a:rPr lang="it-IT" sz="2400" b="1" dirty="0" smtClean="0"/>
              <a:t> are </a:t>
            </a:r>
            <a:r>
              <a:rPr lang="it-IT" sz="2400" b="1" dirty="0" err="1" smtClean="0"/>
              <a:t>retired</a:t>
            </a:r>
            <a:r>
              <a:rPr lang="it-IT" sz="2400" b="1" dirty="0" smtClean="0"/>
              <a:t> </a:t>
            </a:r>
            <a:r>
              <a:rPr lang="it-IT" sz="2400" b="1" dirty="0" err="1" smtClean="0"/>
              <a:t>now</a:t>
            </a:r>
            <a:r>
              <a:rPr lang="it-IT" sz="2400" b="1" dirty="0" smtClean="0"/>
              <a:t> </a:t>
            </a:r>
            <a:r>
              <a:rPr lang="it-IT" sz="2400" b="1" dirty="0" err="1" smtClean="0"/>
              <a:t>but</a:t>
            </a:r>
            <a:r>
              <a:rPr lang="it-IT" sz="2400" b="1" dirty="0" smtClean="0"/>
              <a:t> </a:t>
            </a:r>
            <a:r>
              <a:rPr lang="it-IT" sz="2400" b="1" dirty="0" err="1" smtClean="0"/>
              <a:t>what</a:t>
            </a:r>
            <a:r>
              <a:rPr lang="it-IT" sz="2400" b="1" dirty="0" smtClean="0"/>
              <a:t> </a:t>
            </a:r>
            <a:r>
              <a:rPr lang="it-IT" sz="2400" b="1" dirty="0" err="1" smtClean="0"/>
              <a:t>did</a:t>
            </a:r>
            <a:r>
              <a:rPr lang="it-IT" sz="2400" b="1" dirty="0" smtClean="0"/>
              <a:t> </a:t>
            </a:r>
            <a:r>
              <a:rPr lang="it-IT" sz="2400" b="1" dirty="0" err="1" smtClean="0"/>
              <a:t>you</a:t>
            </a:r>
            <a:r>
              <a:rPr lang="it-IT" sz="2400" b="1" dirty="0" smtClean="0"/>
              <a:t> do in the </a:t>
            </a:r>
            <a:r>
              <a:rPr lang="it-IT" sz="2400" b="1" dirty="0" err="1" smtClean="0"/>
              <a:t>past</a:t>
            </a:r>
            <a:r>
              <a:rPr lang="it-IT" sz="2400" b="1" dirty="0" smtClean="0"/>
              <a:t>?</a:t>
            </a:r>
            <a:br>
              <a:rPr lang="it-IT" sz="2400" b="1" dirty="0" smtClean="0"/>
            </a:br>
            <a:r>
              <a:rPr lang="it-IT" sz="2400" i="1" dirty="0" smtClean="0"/>
              <a:t>-I </a:t>
            </a:r>
            <a:r>
              <a:rPr lang="it-IT" sz="2400" i="1" dirty="0" err="1" smtClean="0"/>
              <a:t>was</a:t>
            </a:r>
            <a:r>
              <a:rPr lang="it-IT" sz="2400" i="1" dirty="0" smtClean="0"/>
              <a:t> the NASA </a:t>
            </a:r>
            <a:r>
              <a:rPr lang="it-IT" sz="2400" i="1" dirty="0" err="1" smtClean="0"/>
              <a:t>commander</a:t>
            </a:r>
            <a:r>
              <a:rPr lang="it-IT" sz="2400" i="1" dirty="0" smtClean="0"/>
              <a:t> on the International Space Station.</a:t>
            </a:r>
            <a:br>
              <a:rPr lang="it-IT" sz="2400" i="1" dirty="0" smtClean="0"/>
            </a:br>
            <a:endParaRPr lang="it-IT" sz="2400" b="1"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97735"/>
            <a:ext cx="2403847" cy="2421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2780928"/>
            <a:ext cx="209550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9052789"/>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156" y="0"/>
            <a:ext cx="6203032" cy="7029400"/>
          </a:xfrm>
        </p:spPr>
        <p:txBody>
          <a:bodyPr>
            <a:normAutofit fontScale="90000"/>
          </a:bodyPr>
          <a:lstStyle/>
          <a:p>
            <a:pPr algn="l"/>
            <a:r>
              <a:rPr lang="en-US" sz="2400" b="1" dirty="0" smtClean="0"/>
              <a:t>-What is the International Space Station?</a:t>
            </a:r>
            <a:r>
              <a:rPr lang="en-US" sz="2400" dirty="0" smtClean="0"/>
              <a:t/>
            </a:r>
            <a:br>
              <a:rPr lang="en-US" sz="2400" dirty="0" smtClean="0"/>
            </a:br>
            <a:r>
              <a:rPr lang="en-US" sz="2400" i="1" dirty="0" smtClean="0"/>
              <a:t>-It's a laboratory for new technologies and an observation platform for astronomical, environmental and geological research. It's the most complex International scientific and engineering project in history and the largest structure humans have ever put into space.</a:t>
            </a:r>
            <a:br>
              <a:rPr lang="en-US" sz="2400" i="1" dirty="0" smtClean="0"/>
            </a:br>
            <a:r>
              <a:rPr lang="en-US" sz="2400" i="1" dirty="0" smtClean="0"/>
              <a:t>-</a:t>
            </a:r>
            <a:r>
              <a:rPr lang="en-US" sz="2400" b="1" dirty="0" smtClean="0"/>
              <a:t>Who built it?</a:t>
            </a:r>
            <a:br>
              <a:rPr lang="en-US" sz="2400" b="1" dirty="0" smtClean="0"/>
            </a:br>
            <a:r>
              <a:rPr lang="en-US" sz="2400" b="1" dirty="0" smtClean="0"/>
              <a:t>-</a:t>
            </a:r>
            <a:r>
              <a:rPr lang="en-US" sz="2400" i="1" dirty="0" smtClean="0"/>
              <a:t>People from 16 countries, including the U.S.A., Russia, Japan, Canada and many </a:t>
            </a:r>
            <a:r>
              <a:rPr lang="en-US" sz="2400" i="1" dirty="0"/>
              <a:t>E</a:t>
            </a:r>
            <a:r>
              <a:rPr lang="en-US" sz="2400" i="1" dirty="0" smtClean="0"/>
              <a:t>uropean countries worked together to built the station.</a:t>
            </a:r>
            <a:br>
              <a:rPr lang="en-US" sz="2400" i="1" dirty="0" smtClean="0"/>
            </a:br>
            <a:r>
              <a:rPr lang="en-US" sz="2400" b="1" dirty="0" smtClean="0"/>
              <a:t>-Could you describe it?</a:t>
            </a:r>
            <a:br>
              <a:rPr lang="en-US" sz="2400" b="1" dirty="0" smtClean="0"/>
            </a:br>
            <a:r>
              <a:rPr lang="en-US" sz="2400" i="1" dirty="0" smtClean="0"/>
              <a:t>-The ISS was taken into space piece-by-piece and gradually built in orbit. It's as big as an American</a:t>
            </a:r>
            <a:br>
              <a:rPr lang="en-US" sz="2400" i="1" dirty="0" smtClean="0"/>
            </a:br>
            <a:r>
              <a:rPr lang="en-US" sz="2400" i="1" dirty="0" smtClean="0"/>
              <a:t>football field, there are two bathrooms, a gym and a big window on space called "cupola" that was built in Italy. I think the ISS is like an island surrounded by an empty sea. </a:t>
            </a:r>
            <a:endParaRPr lang="it-IT" sz="2400" i="1"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8976" y="260648"/>
            <a:ext cx="2937723" cy="208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8976" y="2636912"/>
            <a:ext cx="2912812" cy="2129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172303"/>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 y="0"/>
            <a:ext cx="9139305" cy="6850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7164288" y="5649853"/>
            <a:ext cx="2088232" cy="1200329"/>
          </a:xfrm>
          <a:prstGeom prst="rect">
            <a:avLst/>
          </a:prstGeom>
          <a:noFill/>
        </p:spPr>
        <p:txBody>
          <a:bodyPr wrap="square" rtlCol="0">
            <a:spAutoFit/>
          </a:bodyPr>
          <a:lstStyle/>
          <a:p>
            <a:r>
              <a:rPr lang="it-IT" b="1" i="1" dirty="0" smtClean="0">
                <a:solidFill>
                  <a:schemeClr val="bg1">
                    <a:lumMod val="50000"/>
                  </a:schemeClr>
                </a:solidFill>
                <a:effectLst>
                  <a:outerShdw blurRad="38100" dist="38100" dir="2700000" algn="tl">
                    <a:srgbClr val="000000">
                      <a:alpha val="43137"/>
                    </a:srgbClr>
                  </a:outerShdw>
                </a:effectLst>
              </a:rPr>
              <a:t>'‘Il canto notturno di un </a:t>
            </a:r>
          </a:p>
          <a:p>
            <a:r>
              <a:rPr lang="it-IT" b="1" i="1" dirty="0" smtClean="0">
                <a:solidFill>
                  <a:schemeClr val="bg1">
                    <a:lumMod val="50000"/>
                  </a:schemeClr>
                </a:solidFill>
                <a:effectLst>
                  <a:outerShdw blurRad="38100" dist="38100" dir="2700000" algn="tl">
                    <a:srgbClr val="000000">
                      <a:alpha val="43137"/>
                    </a:srgbClr>
                  </a:outerShdw>
                </a:effectLst>
              </a:rPr>
              <a:t>pastore errante dell'Asia</a:t>
            </a:r>
            <a:r>
              <a:rPr lang="it-IT" dirty="0" smtClean="0">
                <a:solidFill>
                  <a:schemeClr val="bg1">
                    <a:lumMod val="50000"/>
                  </a:schemeClr>
                </a:solidFill>
              </a:rPr>
              <a:t>''</a:t>
            </a:r>
            <a:endParaRPr lang="it-IT" dirty="0">
              <a:solidFill>
                <a:schemeClr val="bg1">
                  <a:lumMod val="50000"/>
                </a:schemeClr>
              </a:solidFill>
            </a:endParaRPr>
          </a:p>
        </p:txBody>
      </p:sp>
    </p:spTree>
    <p:extLst>
      <p:ext uri="{BB962C8B-B14F-4D97-AF65-F5344CB8AC3E}">
        <p14:creationId xmlns:p14="http://schemas.microsoft.com/office/powerpoint/2010/main" val="1496628749"/>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3140968"/>
            <a:ext cx="8820472" cy="3816424"/>
          </a:xfrm>
        </p:spPr>
        <p:txBody>
          <a:bodyPr>
            <a:normAutofit/>
          </a:bodyPr>
          <a:lstStyle/>
          <a:p>
            <a:pPr algn="l"/>
            <a:r>
              <a:rPr lang="it-IT" sz="2400" b="1" dirty="0" smtClean="0"/>
              <a:t>-</a:t>
            </a:r>
            <a:r>
              <a:rPr lang="it-IT" sz="2400" b="1" dirty="0" err="1" smtClean="0"/>
              <a:t>What's</a:t>
            </a:r>
            <a:r>
              <a:rPr lang="it-IT" sz="2400" b="1" dirty="0" smtClean="0"/>
              <a:t> a </a:t>
            </a:r>
            <a:r>
              <a:rPr lang="it-IT" sz="2400" b="1" dirty="0" err="1" smtClean="0"/>
              <a:t>typical</a:t>
            </a:r>
            <a:r>
              <a:rPr lang="it-IT" sz="2400" b="1" dirty="0" smtClean="0"/>
              <a:t> </a:t>
            </a:r>
            <a:r>
              <a:rPr lang="it-IT" sz="2400" b="1" dirty="0" err="1" smtClean="0"/>
              <a:t>day</a:t>
            </a:r>
            <a:r>
              <a:rPr lang="it-IT" sz="2400" b="1" dirty="0" smtClean="0"/>
              <a:t> for </a:t>
            </a:r>
            <a:r>
              <a:rPr lang="it-IT" sz="2400" b="1" dirty="0" err="1" smtClean="0"/>
              <a:t>astronauts</a:t>
            </a:r>
            <a:r>
              <a:rPr lang="it-IT" sz="2400" b="1" dirty="0" smtClean="0"/>
              <a:t> up </a:t>
            </a:r>
            <a:r>
              <a:rPr lang="it-IT" sz="2400" b="1" dirty="0" err="1" smtClean="0"/>
              <a:t>there</a:t>
            </a:r>
            <a:r>
              <a:rPr lang="it-IT" sz="2400" b="1" dirty="0" smtClean="0"/>
              <a:t>?</a:t>
            </a:r>
            <a:br>
              <a:rPr lang="it-IT" sz="2400" b="1" dirty="0" smtClean="0"/>
            </a:br>
            <a:r>
              <a:rPr lang="it-IT" sz="2400" i="1" dirty="0" smtClean="0"/>
              <a:t>-</a:t>
            </a:r>
            <a:r>
              <a:rPr lang="it-IT" sz="2400" i="1" dirty="0" err="1" smtClean="0"/>
              <a:t>There</a:t>
            </a:r>
            <a:r>
              <a:rPr lang="it-IT" sz="2400" i="1" dirty="0" smtClean="0"/>
              <a:t> are 16 </a:t>
            </a:r>
            <a:r>
              <a:rPr lang="it-IT" sz="2400" i="1" dirty="0" err="1" smtClean="0"/>
              <a:t>sunsets</a:t>
            </a:r>
            <a:r>
              <a:rPr lang="it-IT" sz="2400" i="1" dirty="0" smtClean="0"/>
              <a:t> and </a:t>
            </a:r>
            <a:r>
              <a:rPr lang="it-IT" sz="2400" i="1" dirty="0" err="1" smtClean="0"/>
              <a:t>sunrises</a:t>
            </a:r>
            <a:r>
              <a:rPr lang="it-IT" sz="2400" i="1" dirty="0" smtClean="0"/>
              <a:t> </a:t>
            </a:r>
            <a:r>
              <a:rPr lang="it-IT" sz="2400" i="1" dirty="0" err="1" smtClean="0"/>
              <a:t>every</a:t>
            </a:r>
            <a:r>
              <a:rPr lang="it-IT" sz="2400" i="1" dirty="0" smtClean="0"/>
              <a:t> 24 hours on the ISS, so </a:t>
            </a:r>
            <a:r>
              <a:rPr lang="it-IT" sz="2400" i="1" dirty="0" err="1" smtClean="0"/>
              <a:t>it</a:t>
            </a:r>
            <a:r>
              <a:rPr lang="it-IT" sz="2400" i="1" dirty="0" smtClean="0"/>
              <a:t> </a:t>
            </a:r>
            <a:r>
              <a:rPr lang="it-IT" sz="2400" i="1" dirty="0" err="1" smtClean="0"/>
              <a:t>is</a:t>
            </a:r>
            <a:r>
              <a:rPr lang="it-IT" sz="2400" i="1" dirty="0" smtClean="0"/>
              <a:t> </a:t>
            </a:r>
            <a:r>
              <a:rPr lang="it-IT" sz="2400" i="1" dirty="0" err="1" smtClean="0"/>
              <a:t>not</a:t>
            </a:r>
            <a:r>
              <a:rPr lang="it-IT" sz="2400" i="1" dirty="0" smtClean="0"/>
              <a:t> easy to </a:t>
            </a:r>
            <a:r>
              <a:rPr lang="it-IT" sz="2400" i="1" dirty="0" err="1" smtClean="0"/>
              <a:t>know</a:t>
            </a:r>
            <a:r>
              <a:rPr lang="it-IT" sz="2400" i="1" dirty="0" smtClean="0"/>
              <a:t> </a:t>
            </a:r>
            <a:r>
              <a:rPr lang="it-IT" sz="2400" i="1" dirty="0" err="1" smtClean="0"/>
              <a:t>when</a:t>
            </a:r>
            <a:r>
              <a:rPr lang="it-IT" sz="2400" i="1" dirty="0" smtClean="0"/>
              <a:t> </a:t>
            </a:r>
            <a:r>
              <a:rPr lang="it-IT" sz="2400" i="1" dirty="0" err="1" smtClean="0"/>
              <a:t>it</a:t>
            </a:r>
            <a:r>
              <a:rPr lang="it-IT" sz="2400" i="1" dirty="0" smtClean="0"/>
              <a:t> </a:t>
            </a:r>
            <a:r>
              <a:rPr lang="it-IT" sz="2400" i="1" dirty="0" err="1" smtClean="0"/>
              <a:t>is</a:t>
            </a:r>
            <a:r>
              <a:rPr lang="it-IT" sz="2400" i="1" dirty="0" smtClean="0"/>
              <a:t> time to </a:t>
            </a:r>
            <a:r>
              <a:rPr lang="it-IT" sz="2400" i="1" dirty="0" err="1" smtClean="0"/>
              <a:t>sleep</a:t>
            </a:r>
            <a:r>
              <a:rPr lang="it-IT" sz="2400" i="1" dirty="0" smtClean="0"/>
              <a:t>. </a:t>
            </a:r>
            <a:r>
              <a:rPr lang="it-IT" sz="2400" i="1" dirty="0" err="1" smtClean="0"/>
              <a:t>Astronauts</a:t>
            </a:r>
            <a:r>
              <a:rPr lang="it-IT" sz="2400" i="1" dirty="0" smtClean="0"/>
              <a:t> work and </a:t>
            </a:r>
            <a:r>
              <a:rPr lang="it-IT" sz="2400" i="1" dirty="0" err="1" smtClean="0"/>
              <a:t>sleep</a:t>
            </a:r>
            <a:r>
              <a:rPr lang="it-IT" sz="2400" i="1" dirty="0" smtClean="0"/>
              <a:t> </a:t>
            </a:r>
            <a:r>
              <a:rPr lang="it-IT" sz="2400" i="1" dirty="0" err="1" smtClean="0"/>
              <a:t>according</a:t>
            </a:r>
            <a:r>
              <a:rPr lang="it-IT" sz="2400" i="1" dirty="0" smtClean="0"/>
              <a:t> to a </a:t>
            </a:r>
            <a:r>
              <a:rPr lang="it-IT" sz="2400" i="1" dirty="0" err="1" smtClean="0"/>
              <a:t>daily</a:t>
            </a:r>
            <a:r>
              <a:rPr lang="it-IT" sz="2400" i="1" dirty="0" smtClean="0"/>
              <a:t> time </a:t>
            </a:r>
            <a:r>
              <a:rPr lang="it-IT" sz="2400" i="1" dirty="0" err="1" smtClean="0"/>
              <a:t>plan</a:t>
            </a:r>
            <a:r>
              <a:rPr lang="it-IT" sz="2400" i="1" dirty="0" smtClean="0"/>
              <a:t>. </a:t>
            </a:r>
            <a:r>
              <a:rPr lang="it-IT" sz="2400" i="1" dirty="0" err="1" smtClean="0"/>
              <a:t>They</a:t>
            </a:r>
            <a:r>
              <a:rPr lang="it-IT" sz="2400" i="1" dirty="0" smtClean="0"/>
              <a:t> </a:t>
            </a:r>
            <a:r>
              <a:rPr lang="it-IT" sz="2400" i="1" dirty="0" err="1" smtClean="0"/>
              <a:t>usually</a:t>
            </a:r>
            <a:r>
              <a:rPr lang="it-IT" sz="2400" i="1" dirty="0" smtClean="0"/>
              <a:t> </a:t>
            </a:r>
            <a:r>
              <a:rPr lang="it-IT" sz="2400" i="1" dirty="0" err="1" smtClean="0"/>
              <a:t>sleep</a:t>
            </a:r>
            <a:r>
              <a:rPr lang="it-IT" sz="2400" i="1" dirty="0" smtClean="0"/>
              <a:t> for </a:t>
            </a:r>
            <a:r>
              <a:rPr lang="it-IT" sz="2400" i="1" dirty="0" err="1" smtClean="0"/>
              <a:t>eight</a:t>
            </a:r>
            <a:r>
              <a:rPr lang="it-IT" sz="2400" i="1" dirty="0" smtClean="0"/>
              <a:t> hours </a:t>
            </a:r>
            <a:r>
              <a:rPr lang="it-IT" sz="2400" i="1" dirty="0" err="1" smtClean="0"/>
              <a:t>at</a:t>
            </a:r>
            <a:r>
              <a:rPr lang="it-IT" sz="2400" i="1" dirty="0" smtClean="0"/>
              <a:t> the end of </a:t>
            </a:r>
            <a:r>
              <a:rPr lang="it-IT" sz="2400" i="1" dirty="0" err="1" smtClean="0"/>
              <a:t>each</a:t>
            </a:r>
            <a:r>
              <a:rPr lang="it-IT" sz="2400" i="1" dirty="0" smtClean="0"/>
              <a:t> </a:t>
            </a:r>
            <a:r>
              <a:rPr lang="it-IT" sz="2400" i="1" dirty="0" err="1" smtClean="0"/>
              <a:t>mission</a:t>
            </a:r>
            <a:r>
              <a:rPr lang="it-IT" sz="2400" i="1" dirty="0" smtClean="0"/>
              <a:t> </a:t>
            </a:r>
            <a:r>
              <a:rPr lang="it-IT" sz="2400" i="1" dirty="0" err="1" smtClean="0"/>
              <a:t>day</a:t>
            </a:r>
            <a:r>
              <a:rPr lang="it-IT" sz="2400" i="1" dirty="0" smtClean="0"/>
              <a:t>. Sleeping </a:t>
            </a:r>
            <a:r>
              <a:rPr lang="it-IT" sz="2400" i="1" dirty="0" err="1" smtClean="0"/>
              <a:t>is</a:t>
            </a:r>
            <a:r>
              <a:rPr lang="it-IT" sz="2400" i="1" dirty="0" smtClean="0"/>
              <a:t> a </a:t>
            </a:r>
            <a:r>
              <a:rPr lang="it-IT" sz="2400" i="1" dirty="0" err="1" smtClean="0"/>
              <a:t>little</a:t>
            </a:r>
            <a:r>
              <a:rPr lang="it-IT" sz="2400" i="1" dirty="0" smtClean="0"/>
              <a:t> </a:t>
            </a:r>
            <a:r>
              <a:rPr lang="it-IT" sz="2400" i="1" dirty="0" err="1" smtClean="0"/>
              <a:t>different</a:t>
            </a:r>
            <a:r>
              <a:rPr lang="it-IT" sz="2400" i="1" dirty="0" smtClean="0"/>
              <a:t> in </a:t>
            </a:r>
            <a:r>
              <a:rPr lang="it-IT" sz="2400" i="1" dirty="0" err="1" smtClean="0"/>
              <a:t>space</a:t>
            </a:r>
            <a:r>
              <a:rPr lang="it-IT" sz="2400" i="1" dirty="0" smtClean="0"/>
              <a:t>. </a:t>
            </a:r>
            <a:r>
              <a:rPr lang="it-IT" sz="2400" i="1" dirty="0" err="1" smtClean="0"/>
              <a:t>There</a:t>
            </a:r>
            <a:r>
              <a:rPr lang="it-IT" sz="2400" i="1" dirty="0" smtClean="0"/>
              <a:t> </a:t>
            </a:r>
            <a:r>
              <a:rPr lang="it-IT" sz="2400" i="1" dirty="0" err="1" smtClean="0"/>
              <a:t>is</a:t>
            </a:r>
            <a:r>
              <a:rPr lang="it-IT" sz="2400" i="1" dirty="0" smtClean="0"/>
              <a:t> no up or down, and </a:t>
            </a:r>
            <a:r>
              <a:rPr lang="it-IT" sz="2400" i="1" dirty="0" err="1" smtClean="0"/>
              <a:t>everything</a:t>
            </a:r>
            <a:r>
              <a:rPr lang="it-IT" sz="2400" i="1" dirty="0" smtClean="0"/>
              <a:t> </a:t>
            </a:r>
            <a:r>
              <a:rPr lang="it-IT" sz="2400" i="1" dirty="0" err="1" smtClean="0"/>
              <a:t>is</a:t>
            </a:r>
            <a:r>
              <a:rPr lang="it-IT" sz="2400" i="1" dirty="0" smtClean="0"/>
              <a:t> </a:t>
            </a:r>
            <a:r>
              <a:rPr lang="it-IT" sz="2400" i="1" dirty="0" err="1" smtClean="0"/>
              <a:t>weightless</a:t>
            </a:r>
            <a:r>
              <a:rPr lang="it-IT" sz="2400" i="1" dirty="0" smtClean="0"/>
              <a:t>. </a:t>
            </a:r>
            <a:r>
              <a:rPr lang="it-IT" sz="2400" i="1" dirty="0" err="1" smtClean="0"/>
              <a:t>Astronauts</a:t>
            </a:r>
            <a:r>
              <a:rPr lang="it-IT" sz="2400" i="1" dirty="0" smtClean="0"/>
              <a:t> can </a:t>
            </a:r>
            <a:r>
              <a:rPr lang="it-IT" sz="2400" i="1" dirty="0" err="1" smtClean="0"/>
              <a:t>attach</a:t>
            </a:r>
            <a:r>
              <a:rPr lang="it-IT" sz="2400" i="1" dirty="0" smtClean="0"/>
              <a:t> </a:t>
            </a:r>
            <a:r>
              <a:rPr lang="it-IT" sz="2400" i="1" dirty="0" err="1" smtClean="0"/>
              <a:t>their</a:t>
            </a:r>
            <a:r>
              <a:rPr lang="it-IT" sz="2400" i="1" dirty="0" smtClean="0"/>
              <a:t> sleeping </a:t>
            </a:r>
            <a:r>
              <a:rPr lang="it-IT" sz="2400" i="1" dirty="0" err="1" smtClean="0"/>
              <a:t>bags</a:t>
            </a:r>
            <a:r>
              <a:rPr lang="it-IT" sz="2400" i="1" dirty="0" smtClean="0"/>
              <a:t> to a </a:t>
            </a:r>
            <a:r>
              <a:rPr lang="it-IT" sz="2400" i="1" dirty="0" err="1" smtClean="0"/>
              <a:t>wall</a:t>
            </a:r>
            <a:r>
              <a:rPr lang="it-IT" sz="2400" i="1" dirty="0" smtClean="0"/>
              <a:t> or a </a:t>
            </a:r>
            <a:r>
              <a:rPr lang="it-IT" sz="2400" i="1" dirty="0" err="1" smtClean="0"/>
              <a:t>ceiling</a:t>
            </a:r>
            <a:r>
              <a:rPr lang="it-IT" sz="2400" i="1" dirty="0" smtClean="0"/>
              <a:t>, and </a:t>
            </a:r>
            <a:r>
              <a:rPr lang="it-IT" sz="2400" i="1" dirty="0" err="1" smtClean="0"/>
              <a:t>sleep</a:t>
            </a:r>
            <a:r>
              <a:rPr lang="it-IT" sz="2400" i="1" dirty="0" smtClean="0"/>
              <a:t> </a:t>
            </a:r>
            <a:r>
              <a:rPr lang="it-IT" sz="2400" i="1" dirty="0" err="1" smtClean="0"/>
              <a:t>anywhere</a:t>
            </a:r>
            <a:r>
              <a:rPr lang="it-IT" sz="2400" i="1" dirty="0" smtClean="0"/>
              <a:t>.</a:t>
            </a:r>
            <a:r>
              <a:rPr lang="it-IT" sz="2400" b="1" dirty="0" smtClean="0"/>
              <a:t> </a:t>
            </a:r>
            <a:endParaRPr lang="it-IT" sz="24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16631"/>
            <a:ext cx="5489525" cy="3647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670939"/>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57" y="3501008"/>
            <a:ext cx="8820472" cy="2717010"/>
          </a:xfrm>
        </p:spPr>
        <p:txBody>
          <a:bodyPr>
            <a:normAutofit/>
          </a:bodyPr>
          <a:lstStyle/>
          <a:p>
            <a:pPr algn="l"/>
            <a:r>
              <a:rPr lang="it-IT" sz="2400" b="1" dirty="0" smtClean="0"/>
              <a:t>-</a:t>
            </a:r>
            <a:r>
              <a:rPr lang="it-IT" sz="2400" b="1" dirty="0" err="1" smtClean="0"/>
              <a:t>What</a:t>
            </a:r>
            <a:r>
              <a:rPr lang="it-IT" sz="2400" b="1" dirty="0" smtClean="0"/>
              <a:t>  </a:t>
            </a:r>
            <a:r>
              <a:rPr lang="it-IT" sz="2400" b="1" dirty="0" err="1" smtClean="0"/>
              <a:t>about</a:t>
            </a:r>
            <a:r>
              <a:rPr lang="it-IT" sz="2400" b="1" dirty="0" smtClean="0"/>
              <a:t> </a:t>
            </a:r>
            <a:r>
              <a:rPr lang="it-IT" sz="2400" b="1" dirty="0" err="1" smtClean="0"/>
              <a:t>your</a:t>
            </a:r>
            <a:r>
              <a:rPr lang="it-IT" sz="2400" b="1" dirty="0" smtClean="0"/>
              <a:t> free time?</a:t>
            </a:r>
            <a:br>
              <a:rPr lang="it-IT" sz="2400" b="1" dirty="0" smtClean="0"/>
            </a:br>
            <a:r>
              <a:rPr lang="it-IT" sz="2400" i="1" dirty="0" smtClean="0"/>
              <a:t>-</a:t>
            </a:r>
            <a:r>
              <a:rPr lang="it-IT" sz="2400" i="1" dirty="0" err="1" smtClean="0"/>
              <a:t>Astronaut</a:t>
            </a:r>
            <a:r>
              <a:rPr lang="it-IT" sz="2400" i="1" dirty="0" smtClean="0"/>
              <a:t> </a:t>
            </a:r>
            <a:r>
              <a:rPr lang="it-IT" sz="2400" i="1" dirty="0" err="1" smtClean="0"/>
              <a:t>have</a:t>
            </a:r>
            <a:r>
              <a:rPr lang="it-IT" sz="2400" i="1" dirty="0" smtClean="0"/>
              <a:t> </a:t>
            </a:r>
            <a:r>
              <a:rPr lang="it-IT" sz="2400" i="1" dirty="0" err="1" smtClean="0"/>
              <a:t>very</a:t>
            </a:r>
            <a:r>
              <a:rPr lang="it-IT" sz="2400" i="1" dirty="0" smtClean="0"/>
              <a:t> </a:t>
            </a:r>
            <a:r>
              <a:rPr lang="it-IT" sz="2400" i="1" dirty="0" err="1" smtClean="0"/>
              <a:t>busy</a:t>
            </a:r>
            <a:r>
              <a:rPr lang="it-IT" sz="2400" i="1" dirty="0" smtClean="0"/>
              <a:t> </a:t>
            </a:r>
            <a:r>
              <a:rPr lang="it-IT" sz="2400" i="1" dirty="0" err="1" smtClean="0"/>
              <a:t>lives</a:t>
            </a:r>
            <a:r>
              <a:rPr lang="it-IT" sz="2400" i="1" dirty="0" smtClean="0"/>
              <a:t>. </a:t>
            </a:r>
            <a:r>
              <a:rPr lang="it-IT" sz="2400" i="1" dirty="0" err="1" smtClean="0"/>
              <a:t>Each</a:t>
            </a:r>
            <a:r>
              <a:rPr lang="it-IT" sz="2400" i="1" dirty="0" smtClean="0"/>
              <a:t> </a:t>
            </a:r>
            <a:r>
              <a:rPr lang="it-IT" sz="2400" i="1" dirty="0" err="1" smtClean="0"/>
              <a:t>day</a:t>
            </a:r>
            <a:r>
              <a:rPr lang="it-IT" sz="2400" i="1" dirty="0" smtClean="0"/>
              <a:t> in </a:t>
            </a:r>
            <a:r>
              <a:rPr lang="it-IT" sz="2400" i="1" dirty="0" err="1" smtClean="0"/>
              <a:t>orbit</a:t>
            </a:r>
            <a:r>
              <a:rPr lang="it-IT" sz="2400" i="1" dirty="0" smtClean="0"/>
              <a:t> </a:t>
            </a:r>
            <a:r>
              <a:rPr lang="it-IT" sz="2400" i="1" dirty="0" err="1" smtClean="0"/>
              <a:t>is</a:t>
            </a:r>
            <a:r>
              <a:rPr lang="it-IT" sz="2400" i="1" dirty="0" smtClean="0"/>
              <a:t> </a:t>
            </a:r>
            <a:r>
              <a:rPr lang="it-IT" sz="2400" i="1" dirty="0" err="1" smtClean="0"/>
              <a:t>carefully</a:t>
            </a:r>
            <a:r>
              <a:rPr lang="it-IT" sz="2400" i="1" dirty="0" smtClean="0"/>
              <a:t> </a:t>
            </a:r>
            <a:r>
              <a:rPr lang="it-IT" sz="2400" i="1" dirty="0" err="1" smtClean="0"/>
              <a:t>planned</a:t>
            </a:r>
            <a:r>
              <a:rPr lang="it-IT" sz="2400" i="1" dirty="0" smtClean="0"/>
              <a:t> by </a:t>
            </a:r>
            <a:r>
              <a:rPr lang="it-IT" sz="2400" i="1" dirty="0" err="1" smtClean="0"/>
              <a:t>mission</a:t>
            </a:r>
            <a:r>
              <a:rPr lang="it-IT" sz="2400" i="1" dirty="0" smtClean="0"/>
              <a:t> control in Houston or </a:t>
            </a:r>
            <a:r>
              <a:rPr lang="it-IT" sz="2400" i="1" dirty="0" err="1" smtClean="0"/>
              <a:t>Moscow</a:t>
            </a:r>
            <a:r>
              <a:rPr lang="it-IT" sz="2400" i="1" dirty="0" smtClean="0"/>
              <a:t>. </a:t>
            </a:r>
            <a:r>
              <a:rPr lang="it-IT" sz="2400" i="1" dirty="0" err="1" smtClean="0"/>
              <a:t>But</a:t>
            </a:r>
            <a:r>
              <a:rPr lang="it-IT" sz="2400" i="1" dirty="0" smtClean="0"/>
              <a:t> time for </a:t>
            </a:r>
            <a:r>
              <a:rPr lang="it-IT" sz="2400" i="1" dirty="0" err="1" smtClean="0"/>
              <a:t>relaxation</a:t>
            </a:r>
            <a:r>
              <a:rPr lang="it-IT" sz="2400" i="1" dirty="0" smtClean="0"/>
              <a:t> and </a:t>
            </a:r>
            <a:r>
              <a:rPr lang="it-IT" sz="2400" i="1" dirty="0" err="1" smtClean="0"/>
              <a:t>recreation</a:t>
            </a:r>
            <a:r>
              <a:rPr lang="it-IT" sz="2400" i="1" dirty="0" smtClean="0"/>
              <a:t> </a:t>
            </a:r>
            <a:r>
              <a:rPr lang="it-IT" sz="2400" i="1" dirty="0" err="1" smtClean="0"/>
              <a:t>is</a:t>
            </a:r>
            <a:r>
              <a:rPr lang="it-IT" sz="2400" i="1" dirty="0" smtClean="0"/>
              <a:t> </a:t>
            </a:r>
            <a:r>
              <a:rPr lang="it-IT" sz="2400" i="1" dirty="0" err="1" smtClean="0"/>
              <a:t>essential</a:t>
            </a:r>
            <a:r>
              <a:rPr lang="it-IT" sz="2400" i="1" dirty="0" smtClean="0"/>
              <a:t>. </a:t>
            </a:r>
            <a:r>
              <a:rPr lang="it-IT" sz="2400" i="1" dirty="0" err="1" smtClean="0"/>
              <a:t>Astronauts</a:t>
            </a:r>
            <a:r>
              <a:rPr lang="it-IT" sz="2400" i="1" dirty="0" smtClean="0"/>
              <a:t> can </a:t>
            </a:r>
            <a:r>
              <a:rPr lang="it-IT" sz="2400" i="1" dirty="0" err="1" smtClean="0"/>
              <a:t>receive</a:t>
            </a:r>
            <a:r>
              <a:rPr lang="it-IT" sz="2400" i="1" dirty="0" smtClean="0"/>
              <a:t> a </a:t>
            </a:r>
            <a:r>
              <a:rPr lang="it-IT" sz="2400" i="1" dirty="0" err="1" smtClean="0"/>
              <a:t>weekly</a:t>
            </a:r>
            <a:r>
              <a:rPr lang="it-IT" sz="2400" i="1" dirty="0" smtClean="0"/>
              <a:t> video </a:t>
            </a:r>
            <a:r>
              <a:rPr lang="it-IT" sz="2400" i="1" dirty="0" err="1" smtClean="0"/>
              <a:t>telephone</a:t>
            </a:r>
            <a:r>
              <a:rPr lang="it-IT" sz="2400" i="1" dirty="0" smtClean="0"/>
              <a:t> call from home. </a:t>
            </a:r>
            <a:r>
              <a:rPr lang="it-IT" sz="2400" i="1" dirty="0" err="1" smtClean="0"/>
              <a:t>They</a:t>
            </a:r>
            <a:r>
              <a:rPr lang="it-IT" sz="2400" i="1" dirty="0" smtClean="0"/>
              <a:t> </a:t>
            </a:r>
            <a:r>
              <a:rPr lang="it-IT" sz="2400" i="1" dirty="0" err="1" smtClean="0"/>
              <a:t>listen</a:t>
            </a:r>
            <a:r>
              <a:rPr lang="it-IT" sz="2400" i="1" dirty="0" smtClean="0"/>
              <a:t> to music or play </a:t>
            </a:r>
            <a:r>
              <a:rPr lang="it-IT" sz="2400" i="1" dirty="0" err="1" smtClean="0"/>
              <a:t>their</a:t>
            </a:r>
            <a:r>
              <a:rPr lang="it-IT" sz="2400" i="1" dirty="0" smtClean="0"/>
              <a:t> </a:t>
            </a:r>
            <a:r>
              <a:rPr lang="it-IT" sz="2400" i="1" dirty="0" err="1" smtClean="0"/>
              <a:t>own</a:t>
            </a:r>
            <a:r>
              <a:rPr lang="it-IT" sz="2400" i="1" dirty="0" smtClean="0"/>
              <a:t> </a:t>
            </a:r>
            <a:r>
              <a:rPr lang="it-IT" sz="2400" i="1" dirty="0" err="1" smtClean="0"/>
              <a:t>instruments</a:t>
            </a:r>
            <a:r>
              <a:rPr lang="it-IT" sz="2400" i="1" dirty="0" smtClean="0"/>
              <a:t>. I </a:t>
            </a:r>
            <a:r>
              <a:rPr lang="it-IT" sz="2400" i="1" dirty="0" err="1" smtClean="0"/>
              <a:t>played</a:t>
            </a:r>
            <a:r>
              <a:rPr lang="it-IT" sz="2400" i="1" dirty="0" smtClean="0"/>
              <a:t> the </a:t>
            </a:r>
            <a:r>
              <a:rPr lang="it-IT" sz="2400" i="1" dirty="0" err="1" smtClean="0"/>
              <a:t>trumpet</a:t>
            </a:r>
            <a:r>
              <a:rPr lang="it-IT" sz="2400" i="1" dirty="0" smtClean="0"/>
              <a:t>.</a:t>
            </a:r>
            <a:r>
              <a:rPr lang="it-IT" sz="2400" b="1" dirty="0" smtClean="0"/>
              <a:t> </a:t>
            </a:r>
            <a:endParaRPr lang="it-IT" sz="2400" b="1"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0093" y="647867"/>
            <a:ext cx="4466070" cy="250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54" y="647865"/>
            <a:ext cx="4444039" cy="250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286501"/>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3140968"/>
            <a:ext cx="8676456" cy="3829818"/>
          </a:xfrm>
        </p:spPr>
        <p:txBody>
          <a:bodyPr>
            <a:normAutofit/>
          </a:bodyPr>
          <a:lstStyle/>
          <a:p>
            <a:pPr algn="l"/>
            <a:r>
              <a:rPr lang="it-IT" sz="2400" b="1" dirty="0" smtClean="0"/>
              <a:t>-</a:t>
            </a:r>
            <a:r>
              <a:rPr lang="it-IT" sz="2400" b="1" dirty="0" err="1" smtClean="0"/>
              <a:t>What</a:t>
            </a:r>
            <a:r>
              <a:rPr lang="it-IT" sz="2400" b="1" dirty="0" smtClean="0"/>
              <a:t> </a:t>
            </a:r>
            <a:r>
              <a:rPr lang="it-IT" sz="2400" b="1" dirty="0" err="1" smtClean="0"/>
              <a:t>happened</a:t>
            </a:r>
            <a:r>
              <a:rPr lang="it-IT" sz="2400" b="1" dirty="0" smtClean="0"/>
              <a:t> </a:t>
            </a:r>
            <a:r>
              <a:rPr lang="it-IT" sz="2400" b="1" dirty="0" err="1" smtClean="0"/>
              <a:t>during</a:t>
            </a:r>
            <a:r>
              <a:rPr lang="it-IT" sz="2400" b="1" dirty="0" smtClean="0"/>
              <a:t> </a:t>
            </a:r>
            <a:r>
              <a:rPr lang="it-IT" sz="2400" b="1" dirty="0" err="1" smtClean="0"/>
              <a:t>your</a:t>
            </a:r>
            <a:r>
              <a:rPr lang="it-IT" sz="2400" b="1" dirty="0" smtClean="0"/>
              <a:t> last </a:t>
            </a:r>
            <a:r>
              <a:rPr lang="it-IT" sz="2400" b="1" dirty="0" err="1" smtClean="0"/>
              <a:t>mission</a:t>
            </a:r>
            <a:r>
              <a:rPr lang="it-IT" sz="2400" b="1" dirty="0" smtClean="0"/>
              <a:t> in 2001?</a:t>
            </a:r>
            <a:br>
              <a:rPr lang="it-IT" sz="2400" b="1" dirty="0" smtClean="0"/>
            </a:br>
            <a:r>
              <a:rPr lang="it-IT" sz="2400" i="1" dirty="0" smtClean="0"/>
              <a:t>-Oh </a:t>
            </a:r>
            <a:r>
              <a:rPr lang="it-IT" sz="2400" i="1" dirty="0" err="1" smtClean="0"/>
              <a:t>well</a:t>
            </a:r>
            <a:r>
              <a:rPr lang="it-IT" sz="2400" i="1" dirty="0" smtClean="0"/>
              <a:t>. I </a:t>
            </a:r>
            <a:r>
              <a:rPr lang="it-IT" sz="2400" i="1" dirty="0" err="1" smtClean="0"/>
              <a:t>lived</a:t>
            </a:r>
            <a:r>
              <a:rPr lang="it-IT" sz="2400" i="1" dirty="0" smtClean="0"/>
              <a:t> and </a:t>
            </a:r>
            <a:r>
              <a:rPr lang="it-IT" sz="2400" i="1" dirty="0" err="1" smtClean="0"/>
              <a:t>worked</a:t>
            </a:r>
            <a:r>
              <a:rPr lang="it-IT" sz="2400" i="1" dirty="0" smtClean="0"/>
              <a:t> </a:t>
            </a:r>
            <a:r>
              <a:rPr lang="it-IT" sz="2400" i="1" dirty="0" err="1" smtClean="0"/>
              <a:t>aboard</a:t>
            </a:r>
            <a:r>
              <a:rPr lang="it-IT" sz="2400" i="1" dirty="0" smtClean="0"/>
              <a:t> the ISS for 129 </a:t>
            </a:r>
            <a:r>
              <a:rPr lang="it-IT" sz="2400" i="1" dirty="0" err="1" smtClean="0"/>
              <a:t>days</a:t>
            </a:r>
            <a:r>
              <a:rPr lang="it-IT" sz="2400" i="1" dirty="0" smtClean="0"/>
              <a:t>. I </a:t>
            </a:r>
            <a:r>
              <a:rPr lang="it-IT" sz="2400" i="1" dirty="0" err="1" smtClean="0"/>
              <a:t>was</a:t>
            </a:r>
            <a:r>
              <a:rPr lang="it-IT" sz="2400" i="1" dirty="0" smtClean="0"/>
              <a:t> the </a:t>
            </a:r>
            <a:r>
              <a:rPr lang="it-IT" sz="2400" i="1" dirty="0" err="1" smtClean="0"/>
              <a:t>only</a:t>
            </a:r>
            <a:r>
              <a:rPr lang="it-IT" sz="2400" i="1" dirty="0" smtClean="0"/>
              <a:t> American </a:t>
            </a:r>
            <a:r>
              <a:rPr lang="it-IT" sz="2400" i="1" dirty="0" err="1" smtClean="0"/>
              <a:t>not</a:t>
            </a:r>
            <a:r>
              <a:rPr lang="it-IT" sz="2400" i="1" dirty="0" smtClean="0"/>
              <a:t> to be on Earth </a:t>
            </a:r>
            <a:r>
              <a:rPr lang="it-IT" sz="2400" i="1" dirty="0" err="1" smtClean="0"/>
              <a:t>during</a:t>
            </a:r>
            <a:r>
              <a:rPr lang="it-IT" sz="2400" i="1" dirty="0" smtClean="0"/>
              <a:t> the </a:t>
            </a:r>
            <a:r>
              <a:rPr lang="it-IT" sz="2400" i="1" dirty="0" err="1" smtClean="0"/>
              <a:t>September</a:t>
            </a:r>
            <a:r>
              <a:rPr lang="it-IT" sz="2400" i="1" dirty="0" smtClean="0"/>
              <a:t> 11 </a:t>
            </a:r>
            <a:r>
              <a:rPr lang="it-IT" sz="2400" i="1" dirty="0" err="1" smtClean="0"/>
              <a:t>attacks</a:t>
            </a:r>
            <a:r>
              <a:rPr lang="it-IT" sz="2400" i="1" dirty="0" smtClean="0"/>
              <a:t>. </a:t>
            </a:r>
            <a:r>
              <a:rPr lang="it-IT" sz="2400" i="1" dirty="0" err="1" smtClean="0"/>
              <a:t>As</a:t>
            </a:r>
            <a:r>
              <a:rPr lang="it-IT" sz="2400" i="1" dirty="0" smtClean="0"/>
              <a:t> the ISS  </a:t>
            </a:r>
            <a:r>
              <a:rPr lang="it-IT" sz="2400" i="1" dirty="0" err="1" smtClean="0"/>
              <a:t>passed</a:t>
            </a:r>
            <a:r>
              <a:rPr lang="it-IT" sz="2400" i="1" dirty="0" smtClean="0"/>
              <a:t> over the New York City area </a:t>
            </a:r>
            <a:r>
              <a:rPr lang="it-IT" sz="2400" i="1" dirty="0" err="1" smtClean="0"/>
              <a:t>after</a:t>
            </a:r>
            <a:r>
              <a:rPr lang="it-IT" sz="2400" i="1" dirty="0" smtClean="0"/>
              <a:t> the </a:t>
            </a:r>
            <a:r>
              <a:rPr lang="it-IT" sz="2400" i="1" dirty="0" err="1" smtClean="0"/>
              <a:t>attacks</a:t>
            </a:r>
            <a:r>
              <a:rPr lang="it-IT" sz="2400" i="1" dirty="0" smtClean="0"/>
              <a:t>, I </a:t>
            </a:r>
            <a:r>
              <a:rPr lang="it-IT" sz="2400" i="1" dirty="0" err="1" smtClean="0"/>
              <a:t>took</a:t>
            </a:r>
            <a:r>
              <a:rPr lang="it-IT" sz="2400" i="1" dirty="0" smtClean="0"/>
              <a:t> </a:t>
            </a:r>
            <a:r>
              <a:rPr lang="it-IT" sz="2400" i="1" dirty="0" err="1" smtClean="0"/>
              <a:t>photos</a:t>
            </a:r>
            <a:r>
              <a:rPr lang="it-IT" sz="2400" i="1" dirty="0" smtClean="0"/>
              <a:t> of the </a:t>
            </a:r>
            <a:r>
              <a:rPr lang="it-IT" sz="2400" i="1" dirty="0" err="1" smtClean="0"/>
              <a:t>smoke</a:t>
            </a:r>
            <a:r>
              <a:rPr lang="it-IT" sz="2400" i="1" dirty="0" smtClean="0"/>
              <a:t> </a:t>
            </a:r>
            <a:r>
              <a:rPr lang="it-IT" sz="2400" i="1" dirty="0" err="1" smtClean="0"/>
              <a:t>emanating</a:t>
            </a:r>
            <a:r>
              <a:rPr lang="it-IT" sz="2400" i="1" dirty="0" smtClean="0"/>
              <a:t> from Ground Zero in </a:t>
            </a:r>
            <a:r>
              <a:rPr lang="it-IT" sz="2400" i="1" dirty="0" err="1" smtClean="0"/>
              <a:t>lower</a:t>
            </a:r>
            <a:r>
              <a:rPr lang="it-IT" sz="2400" i="1" dirty="0" smtClean="0"/>
              <a:t> Manhattan. How </a:t>
            </a:r>
            <a:r>
              <a:rPr lang="it-IT" sz="2400" i="1" dirty="0" err="1" smtClean="0"/>
              <a:t>horrible</a:t>
            </a:r>
            <a:r>
              <a:rPr lang="it-IT" sz="2400" i="1" dirty="0" smtClean="0"/>
              <a:t> </a:t>
            </a:r>
            <a:r>
              <a:rPr lang="it-IT" sz="2400" i="1" dirty="0" err="1" smtClean="0"/>
              <a:t>it</a:t>
            </a:r>
            <a:r>
              <a:rPr lang="it-IT" sz="2400" i="1" dirty="0" smtClean="0"/>
              <a:t> </a:t>
            </a:r>
            <a:r>
              <a:rPr lang="it-IT" sz="2400" i="1" dirty="0" err="1" smtClean="0"/>
              <a:t>was</a:t>
            </a:r>
            <a:r>
              <a:rPr lang="it-IT" sz="2400" i="1" dirty="0" smtClean="0"/>
              <a:t> </a:t>
            </a:r>
            <a:r>
              <a:rPr lang="it-IT" sz="2400" i="1" dirty="0" err="1" smtClean="0"/>
              <a:t>that</a:t>
            </a:r>
            <a:r>
              <a:rPr lang="it-IT" sz="2400" i="1" dirty="0" smtClean="0"/>
              <a:t> </a:t>
            </a:r>
            <a:r>
              <a:rPr lang="it-IT" sz="2400" i="1" dirty="0" err="1" smtClean="0"/>
              <a:t>day</a:t>
            </a:r>
            <a:r>
              <a:rPr lang="it-IT" sz="2400" i="1" dirty="0" smtClean="0"/>
              <a:t>! I </a:t>
            </a:r>
            <a:r>
              <a:rPr lang="it-IT" sz="2400" i="1" dirty="0" err="1" smtClean="0"/>
              <a:t>captured</a:t>
            </a:r>
            <a:r>
              <a:rPr lang="it-IT" sz="2400" i="1" dirty="0" smtClean="0"/>
              <a:t> </a:t>
            </a:r>
            <a:r>
              <a:rPr lang="it-IT" sz="2400" i="1" dirty="0" err="1" smtClean="0"/>
              <a:t>incredible</a:t>
            </a:r>
            <a:r>
              <a:rPr lang="it-IT" sz="2400" i="1" dirty="0" smtClean="0"/>
              <a:t> </a:t>
            </a:r>
            <a:r>
              <a:rPr lang="it-IT" sz="2400" i="1" dirty="0" err="1" smtClean="0"/>
              <a:t>pictures</a:t>
            </a:r>
            <a:r>
              <a:rPr lang="it-IT" sz="2400" i="1" dirty="0" smtClean="0"/>
              <a:t>.</a:t>
            </a:r>
            <a:br>
              <a:rPr lang="it-IT" sz="2400" i="1" dirty="0" smtClean="0"/>
            </a:br>
            <a:r>
              <a:rPr lang="it-IT" sz="2400" b="1" dirty="0" smtClean="0"/>
              <a:t>-</a:t>
            </a:r>
            <a:r>
              <a:rPr lang="it-IT" sz="2400" b="1" dirty="0" err="1" smtClean="0"/>
              <a:t>Thanks</a:t>
            </a:r>
            <a:r>
              <a:rPr lang="it-IT" sz="2400" b="1" dirty="0" smtClean="0"/>
              <a:t> a </a:t>
            </a:r>
            <a:r>
              <a:rPr lang="it-IT" sz="2400" b="1" dirty="0" err="1" smtClean="0"/>
              <a:t>lot</a:t>
            </a:r>
            <a:r>
              <a:rPr lang="it-IT" sz="2400" b="1" dirty="0" smtClean="0"/>
              <a:t> </a:t>
            </a:r>
            <a:r>
              <a:rPr lang="it-IT" sz="2400" b="1" dirty="0" err="1" smtClean="0"/>
              <a:t>Mr</a:t>
            </a:r>
            <a:r>
              <a:rPr lang="it-IT" sz="2400" b="1" dirty="0" smtClean="0"/>
              <a:t> </a:t>
            </a:r>
            <a:r>
              <a:rPr lang="it-IT" sz="2400" b="1" dirty="0" err="1" smtClean="0"/>
              <a:t>Culbertson</a:t>
            </a:r>
            <a:r>
              <a:rPr lang="it-IT" sz="2400" b="1" dirty="0" smtClean="0"/>
              <a:t> and goodbye.</a:t>
            </a:r>
            <a:br>
              <a:rPr lang="it-IT" sz="2400" b="1" dirty="0" smtClean="0"/>
            </a:br>
            <a:r>
              <a:rPr lang="it-IT" sz="2400" i="1" dirty="0" smtClean="0"/>
              <a:t>-Goodbye.</a:t>
            </a:r>
            <a:endParaRPr lang="it-IT" sz="2400" b="1"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32834"/>
            <a:ext cx="6649392" cy="3296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2205572"/>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79512" y="188640"/>
            <a:ext cx="8784975" cy="6552728"/>
          </a:xfrm>
        </p:spPr>
        <p:txBody>
          <a:bodyPr/>
          <a:lstStyle/>
          <a:p>
            <a:pPr algn="ctr"/>
            <a:r>
              <a:rPr lang="it-IT" sz="4800" dirty="0" smtClean="0"/>
              <a:t>Voyage </a:t>
            </a:r>
            <a:r>
              <a:rPr lang="it-IT" sz="4800" dirty="0"/>
              <a:t>à la lune</a:t>
            </a:r>
          </a:p>
        </p:txBody>
      </p:sp>
    </p:spTree>
    <p:extLst>
      <p:ext uri="{BB962C8B-B14F-4D97-AF65-F5344CB8AC3E}">
        <p14:creationId xmlns:p14="http://schemas.microsoft.com/office/powerpoint/2010/main" val="1861199776"/>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7" y="116632"/>
            <a:ext cx="5832649"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olo 3"/>
          <p:cNvSpPr>
            <a:spLocks noGrp="1"/>
          </p:cNvSpPr>
          <p:nvPr>
            <p:ph type="title"/>
          </p:nvPr>
        </p:nvSpPr>
        <p:spPr>
          <a:xfrm>
            <a:off x="1793289" y="5013176"/>
            <a:ext cx="6512511" cy="1368152"/>
          </a:xfrm>
        </p:spPr>
        <p:txBody>
          <a:bodyPr/>
          <a:lstStyle/>
          <a:p>
            <a:pPr marL="0" indent="0" algn="ctr">
              <a:buNone/>
            </a:pPr>
            <a:r>
              <a:rPr lang="it-IT" dirty="0" smtClean="0"/>
              <a:t>La </a:t>
            </a:r>
            <a:r>
              <a:rPr lang="it-IT" dirty="0"/>
              <a:t>lune</a:t>
            </a:r>
          </a:p>
        </p:txBody>
      </p:sp>
    </p:spTree>
    <p:extLst>
      <p:ext uri="{BB962C8B-B14F-4D97-AF65-F5344CB8AC3E}">
        <p14:creationId xmlns:p14="http://schemas.microsoft.com/office/powerpoint/2010/main" val="3825608220"/>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144" y="8852"/>
            <a:ext cx="6000750" cy="5238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1793289" y="5517232"/>
            <a:ext cx="6512511" cy="864096"/>
          </a:xfrm>
        </p:spPr>
        <p:txBody>
          <a:bodyPr>
            <a:normAutofit fontScale="90000"/>
          </a:bodyPr>
          <a:lstStyle/>
          <a:p>
            <a:pPr marL="0" indent="0" algn="ctr">
              <a:buNone/>
            </a:pPr>
            <a:r>
              <a:rPr lang="fr-FR" sz="2800" dirty="0"/>
              <a:t>L</a:t>
            </a:r>
            <a:r>
              <a:rPr lang="fr-FR" sz="2800" dirty="0" smtClean="0"/>
              <a:t>'homme </a:t>
            </a:r>
            <a:r>
              <a:rPr lang="fr-FR" sz="2800" dirty="0"/>
              <a:t>a toujours été curieux de connaître la lune</a:t>
            </a:r>
            <a:endParaRPr lang="it-IT" sz="2800" dirty="0"/>
          </a:p>
        </p:txBody>
      </p:sp>
    </p:spTree>
    <p:extLst>
      <p:ext uri="{BB962C8B-B14F-4D97-AF65-F5344CB8AC3E}">
        <p14:creationId xmlns:p14="http://schemas.microsoft.com/office/powerpoint/2010/main" val="1572817478"/>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496" y="4077072"/>
            <a:ext cx="9108503" cy="2664296"/>
          </a:xfrm>
        </p:spPr>
        <p:txBody>
          <a:bodyPr/>
          <a:lstStyle/>
          <a:p>
            <a:pPr marL="0" indent="0" algn="l">
              <a:buNone/>
            </a:pPr>
            <a:r>
              <a:rPr lang="fr-FR" sz="3600" dirty="0" smtClean="0"/>
              <a:t>…enfin </a:t>
            </a:r>
            <a:r>
              <a:rPr lang="fr-FR" sz="3600" dirty="0"/>
              <a:t>l'homme atterrit sur la </a:t>
            </a:r>
            <a:r>
              <a:rPr lang="fr-FR" sz="3600" dirty="0" smtClean="0"/>
              <a:t>lune…</a:t>
            </a:r>
            <a:br>
              <a:rPr lang="fr-FR" sz="3600" dirty="0" smtClean="0"/>
            </a:br>
            <a:r>
              <a:rPr lang="it-IT" sz="3600" dirty="0"/>
              <a:t>(</a:t>
            </a:r>
            <a:r>
              <a:rPr lang="it-IT" sz="1800" dirty="0"/>
              <a:t>Neil Armstrong; )</a:t>
            </a:r>
            <a:br>
              <a:rPr lang="it-IT" sz="1800" dirty="0"/>
            </a:br>
            <a:r>
              <a:rPr lang="it-IT" sz="1800" dirty="0"/>
              <a:t>Apollo 11 fu la missione spaziale che per prima portò gli uomini sulla Luna, gli statunitensi Neil Armstrong e Buzz </a:t>
            </a:r>
            <a:r>
              <a:rPr lang="it-IT" sz="1800" dirty="0" err="1"/>
              <a:t>Aldrin</a:t>
            </a:r>
            <a:r>
              <a:rPr lang="it-IT" sz="1800" dirty="0"/>
              <a:t>, il 20 luglio 1969 alle 20:18 UTC. Armstrong fu il primo a mettere piede sul suolo lunare, sei ore più tardi dell'allunaggio, il 21 luglio alle ore 02:56 UTC.</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476672"/>
            <a:ext cx="5810250"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0175963"/>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827584" y="476672"/>
            <a:ext cx="7704856" cy="6186309"/>
          </a:xfrm>
          <a:prstGeom prst="rect">
            <a:avLst/>
          </a:prstGeom>
        </p:spPr>
        <p:txBody>
          <a:bodyPr wrap="square">
            <a:spAutoFit/>
          </a:bodyPr>
          <a:lstStyle/>
          <a:p>
            <a:r>
              <a:rPr lang="fr-FR" dirty="0"/>
              <a:t>Interview Par la </a:t>
            </a:r>
            <a:r>
              <a:rPr lang="fr-FR" dirty="0" smtClean="0"/>
              <a:t>III A de </a:t>
            </a:r>
            <a:r>
              <a:rPr lang="fr-FR" dirty="0" err="1" smtClean="0"/>
              <a:t>Parenti</a:t>
            </a:r>
            <a:r>
              <a:rPr lang="fr-FR" dirty="0" smtClean="0"/>
              <a:t>.</a:t>
            </a:r>
          </a:p>
          <a:p>
            <a:r>
              <a:rPr lang="fr-FR" dirty="0" smtClean="0"/>
              <a:t>Jean </a:t>
            </a:r>
            <a:r>
              <a:rPr lang="fr-FR" dirty="0" err="1" smtClean="0"/>
              <a:t>Cleret</a:t>
            </a:r>
            <a:r>
              <a:rPr lang="fr-FR" dirty="0" smtClean="0"/>
              <a:t>, Astronaute de l’Agence Spatiale Européenne</a:t>
            </a:r>
          </a:p>
          <a:p>
            <a:endParaRPr lang="fr-FR" dirty="0" smtClean="0"/>
          </a:p>
          <a:p>
            <a:r>
              <a:rPr lang="fr-FR" dirty="0" smtClean="0"/>
              <a:t>a) </a:t>
            </a:r>
            <a:r>
              <a:rPr lang="fr-FR" dirty="0">
                <a:solidFill>
                  <a:schemeClr val="bg2">
                    <a:lumMod val="50000"/>
                  </a:schemeClr>
                </a:solidFill>
              </a:rPr>
              <a:t>Pourquoi devient-on astronaute?</a:t>
            </a:r>
          </a:p>
          <a:p>
            <a:r>
              <a:rPr lang="fr-FR" dirty="0">
                <a:solidFill>
                  <a:schemeClr val="bg2">
                    <a:lumMod val="50000"/>
                  </a:schemeClr>
                </a:solidFill>
              </a:rPr>
              <a:t>Je ne me suis jamais vu comme un pilote ni comme un astronaute mais je me souviens que dans mes rêves d'enfant, je me trouvais dans un lieu très précis, où j'ai vécu jusqu' à 11-12 ans, où il y avait une espèce de butte et je courais en étendant les bras et je volais. Cette sensation de bonheur que rien matériellement ne pouvait me suggérer à 6-7-8 ans (je ne savais pas ce que c'était que voler) mais je me souviens que j'ai vécu des émotions violentes et ce sont ces mêmes émotions que je vis en ce moment quand je vole.  A travers mes lectures : Tintin, Jules Verne découverte d'une sensibilité, de ce qui me passionnait. Même avec ces qualités qui n'ont rien d'exceptionnelles il nous a fallu un bon monceau de chances pour y arriver. </a:t>
            </a:r>
            <a:endParaRPr lang="fr-FR" dirty="0" smtClean="0">
              <a:solidFill>
                <a:schemeClr val="bg2">
                  <a:lumMod val="50000"/>
                </a:schemeClr>
              </a:solidFill>
            </a:endParaRPr>
          </a:p>
          <a:p>
            <a:r>
              <a:rPr lang="fr-FR" dirty="0" smtClean="0"/>
              <a:t>b)Combien de temps avez-vous passé dans l’espace ?</a:t>
            </a:r>
          </a:p>
          <a:p>
            <a:r>
              <a:rPr lang="fr-FR" dirty="0" smtClean="0"/>
              <a:t>J’ai volé trois fois dans la navette spatiale américaine, à chaque fois une dizaine de jours. C’est seulement lors du deuxième vol que je me suis accosté à une station spatiale, qui était la station russe MIR, et nous sommes restés en mode accosté pendant 5 jours. Nous avons transvasé environ 4 tonnes de matériel pendant cette période.</a:t>
            </a:r>
          </a:p>
          <a:p>
            <a:endParaRPr lang="it-IT" dirty="0"/>
          </a:p>
        </p:txBody>
      </p:sp>
    </p:spTree>
    <p:extLst>
      <p:ext uri="{BB962C8B-B14F-4D97-AF65-F5344CB8AC3E}">
        <p14:creationId xmlns:p14="http://schemas.microsoft.com/office/powerpoint/2010/main" val="3008030994"/>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987824" y="1988840"/>
            <a:ext cx="4824536" cy="369332"/>
          </a:xfrm>
          <a:prstGeom prst="rect">
            <a:avLst/>
          </a:prstGeom>
          <a:noFill/>
        </p:spPr>
        <p:txBody>
          <a:bodyPr wrap="square" rtlCol="0">
            <a:spAutoFit/>
          </a:bodyPr>
          <a:lstStyle/>
          <a:p>
            <a:endParaRPr lang="it-IT" dirty="0"/>
          </a:p>
        </p:txBody>
      </p:sp>
      <p:sp>
        <p:nvSpPr>
          <p:cNvPr id="3" name="CasellaDiTesto 2"/>
          <p:cNvSpPr txBox="1"/>
          <p:nvPr/>
        </p:nvSpPr>
        <p:spPr>
          <a:xfrm>
            <a:off x="3140224" y="2141240"/>
            <a:ext cx="4824536" cy="369332"/>
          </a:xfrm>
          <a:prstGeom prst="rect">
            <a:avLst/>
          </a:prstGeom>
          <a:noFill/>
        </p:spPr>
        <p:txBody>
          <a:bodyPr wrap="square" rtlCol="0">
            <a:spAutoFit/>
          </a:bodyPr>
          <a:lstStyle/>
          <a:p>
            <a:endParaRPr lang="it-IT" dirty="0"/>
          </a:p>
        </p:txBody>
      </p:sp>
      <p:sp>
        <p:nvSpPr>
          <p:cNvPr id="4" name="Rettangolo 3"/>
          <p:cNvSpPr/>
          <p:nvPr/>
        </p:nvSpPr>
        <p:spPr>
          <a:xfrm>
            <a:off x="395536" y="474345"/>
            <a:ext cx="8352928" cy="3416320"/>
          </a:xfrm>
          <a:prstGeom prst="rect">
            <a:avLst/>
          </a:prstGeom>
        </p:spPr>
        <p:txBody>
          <a:bodyPr wrap="square">
            <a:spAutoFit/>
          </a:bodyPr>
          <a:lstStyle/>
          <a:p>
            <a:r>
              <a:rPr lang="fr-FR" dirty="0"/>
              <a:t>A quoi ressemble votre travail au quotidien ?</a:t>
            </a:r>
          </a:p>
          <a:p>
            <a:r>
              <a:rPr lang="fr-FR" dirty="0"/>
              <a:t>Je suis une astronaute active. Il n’y a donc pas de routine dans mon travail. J’entraîne les futurs astronautes, je prépare les prochaines missions spatiales, j’interviens comme soutien à la Station spatiale internationale (ISS), je communique avec l’équipe à bord, en particulier lors de l’arrivée de cargos d’approvisionnement.</a:t>
            </a:r>
          </a:p>
          <a:p>
            <a:r>
              <a:rPr lang="fr-FR" dirty="0"/>
              <a:t> Que tirez-vous de cette expérience ?</a:t>
            </a:r>
          </a:p>
          <a:p>
            <a:r>
              <a:rPr lang="fr-FR" dirty="0"/>
              <a:t>J’ai appris </a:t>
            </a:r>
            <a:r>
              <a:rPr lang="fr-FR" dirty="0" err="1"/>
              <a:t>beacoup</a:t>
            </a:r>
            <a:r>
              <a:rPr lang="fr-FR" dirty="0"/>
              <a:t>. Comme, par exemple, qu’il est très difficile de faire un film qui se passe dans l’espace quand on ne peut effectivement pas s’affranchir de la gravité. Il faut travailler avec des câbles, les combinaisons sont lourdes… Mais surtout, j’ai compris que le travail d’équipe est essentiel, quel que soit le travail que l’on fait.</a:t>
            </a:r>
          </a:p>
        </p:txBody>
      </p:sp>
    </p:spTree>
    <p:extLst>
      <p:ext uri="{BB962C8B-B14F-4D97-AF65-F5344CB8AC3E}">
        <p14:creationId xmlns:p14="http://schemas.microsoft.com/office/powerpoint/2010/main" val="2650285654"/>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9552" y="1196752"/>
            <a:ext cx="7704856" cy="3693319"/>
          </a:xfrm>
          <a:prstGeom prst="rect">
            <a:avLst/>
          </a:prstGeom>
        </p:spPr>
        <p:txBody>
          <a:bodyPr wrap="square">
            <a:spAutoFit/>
          </a:bodyPr>
          <a:lstStyle/>
          <a:p>
            <a:pPr algn="ctr"/>
            <a:r>
              <a:rPr lang="fr-FR" dirty="0">
                <a:solidFill>
                  <a:schemeClr val="accent6">
                    <a:lumMod val="75000"/>
                  </a:schemeClr>
                </a:solidFill>
              </a:rPr>
              <a:t>A quoi ressemble votre travail au quotidien ?</a:t>
            </a:r>
          </a:p>
          <a:p>
            <a:pPr algn="ctr"/>
            <a:r>
              <a:rPr lang="fr-FR" dirty="0">
                <a:solidFill>
                  <a:schemeClr val="accent6">
                    <a:lumMod val="75000"/>
                  </a:schemeClr>
                </a:solidFill>
              </a:rPr>
              <a:t>Je suis une astronaute active. Il n’y a donc pas de routine dans mon travail. J’entraîne les futurs astronautes, je prépare les prochaines missions spatiales, j’interviens comme soutien à la Station spatiale internationale (ISS), je communique avec l’équipe à bord, en particulier lors de l’arrivée de cargos d’approvisionnement.</a:t>
            </a:r>
          </a:p>
          <a:p>
            <a:pPr algn="ctr"/>
            <a:r>
              <a:rPr lang="fr-FR" dirty="0">
                <a:solidFill>
                  <a:schemeClr val="accent6">
                    <a:lumMod val="75000"/>
                  </a:schemeClr>
                </a:solidFill>
              </a:rPr>
              <a:t> Que tirez-vous de cette expérience ?</a:t>
            </a:r>
          </a:p>
          <a:p>
            <a:pPr algn="ctr"/>
            <a:r>
              <a:rPr lang="fr-FR" dirty="0">
                <a:solidFill>
                  <a:schemeClr val="accent6">
                    <a:lumMod val="75000"/>
                  </a:schemeClr>
                </a:solidFill>
              </a:rPr>
              <a:t>J’ai appris </a:t>
            </a:r>
            <a:r>
              <a:rPr lang="fr-FR" dirty="0" err="1">
                <a:solidFill>
                  <a:schemeClr val="accent6">
                    <a:lumMod val="75000"/>
                  </a:schemeClr>
                </a:solidFill>
              </a:rPr>
              <a:t>beacoup</a:t>
            </a:r>
            <a:r>
              <a:rPr lang="fr-FR" dirty="0">
                <a:solidFill>
                  <a:schemeClr val="accent6">
                    <a:lumMod val="75000"/>
                  </a:schemeClr>
                </a:solidFill>
              </a:rPr>
              <a:t>. Comme, par exemple, qu’il est très difficile de faire un film qui se passe dans l’espace quand on ne peut effectivement pas s’affranchir de la gravité. Il faut travailler avec des câbles, les combinaisons sont lourdes… Mais surtout, j’ai compris que le travail d’équipe est essentiel, quel que soit le travail que l’on fait.</a:t>
            </a:r>
          </a:p>
          <a:p>
            <a:endParaRPr lang="fr-FR" dirty="0"/>
          </a:p>
        </p:txBody>
      </p:sp>
    </p:spTree>
    <p:extLst>
      <p:ext uri="{BB962C8B-B14F-4D97-AF65-F5344CB8AC3E}">
        <p14:creationId xmlns:p14="http://schemas.microsoft.com/office/powerpoint/2010/main" val="3848108396"/>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39770" cy="686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755576" y="260648"/>
            <a:ext cx="7935186" cy="5262979"/>
          </a:xfrm>
          <a:prstGeom prst="rect">
            <a:avLst/>
          </a:prstGeom>
          <a:noFill/>
        </p:spPr>
        <p:txBody>
          <a:bodyPr wrap="none" rtlCol="0">
            <a:spAutoFit/>
          </a:bodyPr>
          <a:lstStyle/>
          <a:p>
            <a:r>
              <a:rPr lang="it-IT" sz="2800" dirty="0">
                <a:solidFill>
                  <a:schemeClr val="bg1"/>
                </a:solidFill>
                <a:latin typeface="Berlin Sans FB Demi" pitchFamily="34" charset="0"/>
                <a:ea typeface="Batang" pitchFamily="18" charset="-127"/>
              </a:rPr>
              <a:t>Leopardi, durante tutto l'arco della sua vita, </a:t>
            </a:r>
            <a:endParaRPr lang="it-IT" sz="2800" dirty="0" smtClean="0">
              <a:solidFill>
                <a:schemeClr val="bg1"/>
              </a:solidFill>
              <a:latin typeface="Berlin Sans FB Demi" pitchFamily="34" charset="0"/>
              <a:ea typeface="Batang" pitchFamily="18" charset="-127"/>
            </a:endParaRPr>
          </a:p>
          <a:p>
            <a:r>
              <a:rPr lang="it-IT" sz="2800" dirty="0" smtClean="0">
                <a:solidFill>
                  <a:schemeClr val="bg1"/>
                </a:solidFill>
                <a:latin typeface="Berlin Sans FB Demi" pitchFamily="34" charset="0"/>
                <a:ea typeface="Batang" pitchFamily="18" charset="-127"/>
              </a:rPr>
              <a:t>ha </a:t>
            </a:r>
            <a:r>
              <a:rPr lang="it-IT" sz="2800" dirty="0">
                <a:solidFill>
                  <a:schemeClr val="bg1"/>
                </a:solidFill>
                <a:latin typeface="Berlin Sans FB Demi" pitchFamily="34" charset="0"/>
                <a:ea typeface="Batang" pitchFamily="18" charset="-127"/>
              </a:rPr>
              <a:t>coltivato nei </a:t>
            </a:r>
            <a:r>
              <a:rPr lang="it-IT" sz="2800" dirty="0" smtClean="0">
                <a:solidFill>
                  <a:schemeClr val="bg1"/>
                </a:solidFill>
                <a:latin typeface="Berlin Sans FB Demi" pitchFamily="34" charset="0"/>
                <a:ea typeface="Batang" pitchFamily="18" charset="-127"/>
              </a:rPr>
              <a:t>suoi</a:t>
            </a:r>
          </a:p>
          <a:p>
            <a:r>
              <a:rPr lang="it-IT" sz="2800" dirty="0" smtClean="0">
                <a:solidFill>
                  <a:schemeClr val="bg1"/>
                </a:solidFill>
                <a:latin typeface="Berlin Sans FB Demi" pitchFamily="34" charset="0"/>
                <a:ea typeface="Batang" pitchFamily="18" charset="-127"/>
              </a:rPr>
              <a:t> </a:t>
            </a:r>
            <a:r>
              <a:rPr lang="it-IT" sz="2800" dirty="0">
                <a:solidFill>
                  <a:schemeClr val="bg1"/>
                </a:solidFill>
                <a:latin typeface="Berlin Sans FB Demi" pitchFamily="34" charset="0"/>
                <a:ea typeface="Batang" pitchFamily="18" charset="-127"/>
              </a:rPr>
              <a:t>scritti con </a:t>
            </a:r>
            <a:r>
              <a:rPr lang="it-IT" sz="2800" dirty="0" smtClean="0">
                <a:solidFill>
                  <a:schemeClr val="bg1"/>
                </a:solidFill>
                <a:latin typeface="Berlin Sans FB Demi" pitchFamily="34" charset="0"/>
                <a:ea typeface="Batang" pitchFamily="18" charset="-127"/>
              </a:rPr>
              <a:t>continuità</a:t>
            </a:r>
          </a:p>
          <a:p>
            <a:r>
              <a:rPr lang="it-IT" sz="2800" dirty="0" smtClean="0">
                <a:solidFill>
                  <a:schemeClr val="bg1"/>
                </a:solidFill>
                <a:latin typeface="Berlin Sans FB Demi" pitchFamily="34" charset="0"/>
                <a:ea typeface="Batang" pitchFamily="18" charset="-127"/>
              </a:rPr>
              <a:t> </a:t>
            </a:r>
            <a:r>
              <a:rPr lang="it-IT" sz="2800" dirty="0">
                <a:solidFill>
                  <a:schemeClr val="bg1"/>
                </a:solidFill>
                <a:latin typeface="Berlin Sans FB Demi" pitchFamily="34" charset="0"/>
                <a:ea typeface="Batang" pitchFamily="18" charset="-127"/>
              </a:rPr>
              <a:t>e tenerezza l’immagine lunare, </a:t>
            </a:r>
            <a:endParaRPr lang="it-IT" sz="2800" dirty="0" smtClean="0">
              <a:solidFill>
                <a:schemeClr val="bg1"/>
              </a:solidFill>
              <a:latin typeface="Berlin Sans FB Demi" pitchFamily="34" charset="0"/>
              <a:ea typeface="Batang" pitchFamily="18" charset="-127"/>
            </a:endParaRPr>
          </a:p>
          <a:p>
            <a:r>
              <a:rPr lang="it-IT" sz="2800" dirty="0" smtClean="0">
                <a:solidFill>
                  <a:schemeClr val="bg1"/>
                </a:solidFill>
                <a:latin typeface="Berlin Sans FB Demi" pitchFamily="34" charset="0"/>
                <a:ea typeface="Batang" pitchFamily="18" charset="-127"/>
              </a:rPr>
              <a:t>attribuendole </a:t>
            </a:r>
            <a:r>
              <a:rPr lang="it-IT" sz="2800" dirty="0">
                <a:solidFill>
                  <a:schemeClr val="bg1"/>
                </a:solidFill>
                <a:latin typeface="Berlin Sans FB Demi" pitchFamily="34" charset="0"/>
                <a:ea typeface="Batang" pitchFamily="18" charset="-127"/>
              </a:rPr>
              <a:t>funzioni e significati in </a:t>
            </a:r>
            <a:r>
              <a:rPr lang="it-IT" sz="2800" dirty="0" smtClean="0">
                <a:solidFill>
                  <a:schemeClr val="bg1"/>
                </a:solidFill>
                <a:latin typeface="Berlin Sans FB Demi" pitchFamily="34" charset="0"/>
                <a:ea typeface="Batang" pitchFamily="18" charset="-127"/>
              </a:rPr>
              <a:t>conformità</a:t>
            </a:r>
          </a:p>
          <a:p>
            <a:r>
              <a:rPr lang="it-IT" sz="2800" dirty="0" smtClean="0">
                <a:solidFill>
                  <a:schemeClr val="bg1"/>
                </a:solidFill>
                <a:latin typeface="Berlin Sans FB Demi" pitchFamily="34" charset="0"/>
                <a:ea typeface="Batang" pitchFamily="18" charset="-127"/>
              </a:rPr>
              <a:t> </a:t>
            </a:r>
            <a:r>
              <a:rPr lang="it-IT" sz="2800" dirty="0">
                <a:solidFill>
                  <a:schemeClr val="bg1"/>
                </a:solidFill>
                <a:latin typeface="Berlin Sans FB Demi" pitchFamily="34" charset="0"/>
                <a:ea typeface="Batang" pitchFamily="18" charset="-127"/>
              </a:rPr>
              <a:t>al proprio mondo interiore.</a:t>
            </a:r>
            <a:endParaRPr lang="it-IT" sz="2800" dirty="0" smtClean="0">
              <a:solidFill>
                <a:schemeClr val="bg1"/>
              </a:solidFill>
              <a:latin typeface="Berlin Sans FB Demi" pitchFamily="34" charset="0"/>
              <a:ea typeface="Batang" pitchFamily="18" charset="-127"/>
            </a:endParaRPr>
          </a:p>
          <a:p>
            <a:r>
              <a:rPr lang="it-IT" sz="2800" dirty="0" smtClean="0">
                <a:solidFill>
                  <a:schemeClr val="bg1"/>
                </a:solidFill>
                <a:latin typeface="Berlin Sans FB Demi" pitchFamily="34" charset="0"/>
                <a:ea typeface="Batang" pitchFamily="18" charset="-127"/>
              </a:rPr>
              <a:t>La </a:t>
            </a:r>
            <a:r>
              <a:rPr lang="it-IT" sz="2800" dirty="0">
                <a:solidFill>
                  <a:schemeClr val="bg1"/>
                </a:solidFill>
                <a:latin typeface="Berlin Sans FB Demi" pitchFamily="34" charset="0"/>
                <a:ea typeface="Batang" pitchFamily="18" charset="-127"/>
              </a:rPr>
              <a:t>luna è presentata non </a:t>
            </a:r>
            <a:endParaRPr lang="it-IT" sz="2800" dirty="0" smtClean="0">
              <a:solidFill>
                <a:schemeClr val="bg1"/>
              </a:solidFill>
              <a:latin typeface="Berlin Sans FB Demi" pitchFamily="34" charset="0"/>
              <a:ea typeface="Batang" pitchFamily="18" charset="-127"/>
            </a:endParaRPr>
          </a:p>
          <a:p>
            <a:r>
              <a:rPr lang="it-IT" sz="2800" dirty="0" smtClean="0">
                <a:solidFill>
                  <a:schemeClr val="bg1"/>
                </a:solidFill>
                <a:latin typeface="Berlin Sans FB Demi" pitchFamily="34" charset="0"/>
                <a:ea typeface="Batang" pitchFamily="18" charset="-127"/>
              </a:rPr>
              <a:t>solo </a:t>
            </a:r>
            <a:r>
              <a:rPr lang="it-IT" sz="2800" dirty="0">
                <a:solidFill>
                  <a:schemeClr val="bg1"/>
                </a:solidFill>
                <a:latin typeface="Berlin Sans FB Demi" pitchFamily="34" charset="0"/>
                <a:ea typeface="Batang" pitchFamily="18" charset="-127"/>
              </a:rPr>
              <a:t>come confidente ideale del pastore</a:t>
            </a:r>
            <a:r>
              <a:rPr lang="it-IT" sz="2800" dirty="0" smtClean="0">
                <a:solidFill>
                  <a:schemeClr val="bg1"/>
                </a:solidFill>
                <a:latin typeface="Berlin Sans FB Demi" pitchFamily="34" charset="0"/>
                <a:ea typeface="Batang" pitchFamily="18" charset="-127"/>
              </a:rPr>
              <a:t>,</a:t>
            </a:r>
          </a:p>
          <a:p>
            <a:r>
              <a:rPr lang="it-IT" sz="2800" dirty="0" smtClean="0">
                <a:solidFill>
                  <a:schemeClr val="bg1"/>
                </a:solidFill>
                <a:latin typeface="Berlin Sans FB Demi" pitchFamily="34" charset="0"/>
                <a:ea typeface="Batang" pitchFamily="18" charset="-127"/>
              </a:rPr>
              <a:t> </a:t>
            </a:r>
            <a:r>
              <a:rPr lang="it-IT" sz="2800" dirty="0">
                <a:solidFill>
                  <a:schemeClr val="bg1"/>
                </a:solidFill>
                <a:latin typeface="Berlin Sans FB Demi" pitchFamily="34" charset="0"/>
                <a:ea typeface="Batang" pitchFamily="18" charset="-127"/>
              </a:rPr>
              <a:t>presenza consolatrice, </a:t>
            </a:r>
            <a:endParaRPr lang="it-IT" sz="2800" dirty="0" smtClean="0">
              <a:solidFill>
                <a:schemeClr val="bg1"/>
              </a:solidFill>
              <a:latin typeface="Berlin Sans FB Demi" pitchFamily="34" charset="0"/>
              <a:ea typeface="Batang" pitchFamily="18" charset="-127"/>
            </a:endParaRPr>
          </a:p>
          <a:p>
            <a:r>
              <a:rPr lang="it-IT" sz="2800" dirty="0" smtClean="0">
                <a:solidFill>
                  <a:schemeClr val="bg1"/>
                </a:solidFill>
                <a:latin typeface="Berlin Sans FB Demi" pitchFamily="34" charset="0"/>
                <a:ea typeface="Batang" pitchFamily="18" charset="-127"/>
              </a:rPr>
              <a:t>ma </a:t>
            </a:r>
            <a:r>
              <a:rPr lang="it-IT" sz="2800" dirty="0">
                <a:solidFill>
                  <a:schemeClr val="bg1"/>
                </a:solidFill>
                <a:latin typeface="Berlin Sans FB Demi" pitchFamily="34" charset="0"/>
                <a:ea typeface="Batang" pitchFamily="18" charset="-127"/>
              </a:rPr>
              <a:t>anche e soprattutto come entità divina </a:t>
            </a:r>
            <a:r>
              <a:rPr lang="it-IT" sz="2800" dirty="0" smtClean="0">
                <a:solidFill>
                  <a:schemeClr val="bg1"/>
                </a:solidFill>
                <a:latin typeface="Berlin Sans FB Demi" pitchFamily="34" charset="0"/>
                <a:ea typeface="Batang" pitchFamily="18" charset="-127"/>
              </a:rPr>
              <a:t>dalla</a:t>
            </a:r>
          </a:p>
          <a:p>
            <a:r>
              <a:rPr lang="it-IT" sz="2800" dirty="0" smtClean="0">
                <a:solidFill>
                  <a:schemeClr val="bg1"/>
                </a:solidFill>
                <a:latin typeface="Berlin Sans FB Demi" pitchFamily="34" charset="0"/>
                <a:ea typeface="Batang" pitchFamily="18" charset="-127"/>
              </a:rPr>
              <a:t> </a:t>
            </a:r>
            <a:r>
              <a:rPr lang="it-IT" sz="2800" dirty="0">
                <a:solidFill>
                  <a:schemeClr val="bg1"/>
                </a:solidFill>
                <a:latin typeface="Berlin Sans FB Demi" pitchFamily="34" charset="0"/>
                <a:ea typeface="Batang" pitchFamily="18" charset="-127"/>
              </a:rPr>
              <a:t>quale si attendono risposte a quesiti </a:t>
            </a:r>
            <a:r>
              <a:rPr lang="it-IT" sz="2800" dirty="0" smtClean="0">
                <a:solidFill>
                  <a:schemeClr val="bg1"/>
                </a:solidFill>
                <a:latin typeface="Berlin Sans FB Demi" pitchFamily="34" charset="0"/>
                <a:ea typeface="Batang" pitchFamily="18" charset="-127"/>
              </a:rPr>
              <a:t>esistenziali</a:t>
            </a:r>
          </a:p>
          <a:p>
            <a:r>
              <a:rPr lang="it-IT" sz="2800" dirty="0" smtClean="0">
                <a:solidFill>
                  <a:schemeClr val="bg1"/>
                </a:solidFill>
                <a:latin typeface="Berlin Sans FB Demi" pitchFamily="34" charset="0"/>
                <a:ea typeface="Batang" pitchFamily="18" charset="-127"/>
              </a:rPr>
              <a:t> </a:t>
            </a:r>
            <a:r>
              <a:rPr lang="it-IT" sz="2800" dirty="0">
                <a:solidFill>
                  <a:schemeClr val="bg1"/>
                </a:solidFill>
                <a:latin typeface="Berlin Sans FB Demi" pitchFamily="34" charset="0"/>
                <a:ea typeface="Batang" pitchFamily="18" charset="-127"/>
              </a:rPr>
              <a:t>di carattere universale. </a:t>
            </a:r>
          </a:p>
        </p:txBody>
      </p:sp>
    </p:spTree>
    <p:extLst>
      <p:ext uri="{BB962C8B-B14F-4D97-AF65-F5344CB8AC3E}">
        <p14:creationId xmlns:p14="http://schemas.microsoft.com/office/powerpoint/2010/main" val="3026735249"/>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87624" y="1340768"/>
            <a:ext cx="6984776" cy="4247317"/>
          </a:xfrm>
          <a:prstGeom prst="rect">
            <a:avLst/>
          </a:prstGeom>
          <a:noFill/>
        </p:spPr>
        <p:txBody>
          <a:bodyPr wrap="square" rtlCol="0">
            <a:spAutoFit/>
          </a:bodyPr>
          <a:lstStyle/>
          <a:p>
            <a:pPr algn="ctr"/>
            <a:r>
              <a:rPr lang="fr-FR" dirty="0">
                <a:solidFill>
                  <a:schemeClr val="bg2">
                    <a:lumMod val="25000"/>
                  </a:schemeClr>
                </a:solidFill>
              </a:rPr>
              <a:t>A quoi ressemble votre travail au quotidien ?</a:t>
            </a:r>
          </a:p>
          <a:p>
            <a:pPr algn="ctr"/>
            <a:r>
              <a:rPr lang="fr-FR" dirty="0">
                <a:solidFill>
                  <a:schemeClr val="bg2">
                    <a:lumMod val="25000"/>
                  </a:schemeClr>
                </a:solidFill>
              </a:rPr>
              <a:t>Je suis une astronaute active. Il n’y a donc pas de routine dans mon travail. J’entraîne les futurs astronautes, je prépare les prochaines missions spatiales, j’interviens comme soutien à la Station spatiale internationale (ISS), je communique avec l’équipe à bord, en particulier lors de l’arrivée de cargos d’approvisionnement.</a:t>
            </a:r>
          </a:p>
          <a:p>
            <a:pPr algn="ctr"/>
            <a:r>
              <a:rPr lang="fr-FR" dirty="0">
                <a:solidFill>
                  <a:schemeClr val="bg2">
                    <a:lumMod val="25000"/>
                  </a:schemeClr>
                </a:solidFill>
              </a:rPr>
              <a:t> Que tirez-vous de cette expérience ?</a:t>
            </a:r>
          </a:p>
          <a:p>
            <a:pPr algn="ctr"/>
            <a:r>
              <a:rPr lang="fr-FR" dirty="0">
                <a:solidFill>
                  <a:schemeClr val="bg2">
                    <a:lumMod val="25000"/>
                  </a:schemeClr>
                </a:solidFill>
              </a:rPr>
              <a:t>J’ai appris </a:t>
            </a:r>
            <a:r>
              <a:rPr lang="fr-FR" dirty="0" err="1">
                <a:solidFill>
                  <a:schemeClr val="bg2">
                    <a:lumMod val="25000"/>
                  </a:schemeClr>
                </a:solidFill>
              </a:rPr>
              <a:t>beacoup</a:t>
            </a:r>
            <a:r>
              <a:rPr lang="fr-FR" dirty="0">
                <a:solidFill>
                  <a:schemeClr val="bg2">
                    <a:lumMod val="25000"/>
                  </a:schemeClr>
                </a:solidFill>
              </a:rPr>
              <a:t>. Comme, par exemple, qu’il est très difficile de faire un film qui se passe dans l’espace quand on ne peut effectivement pas s’affranchir de la gravité. Il faut travailler avec des câbles, les combinaisons sont lourdes… Mais surtout, j’ai compris que le travail d’équipe est essentiel, quel que soit le travail que l’on fait.</a:t>
            </a:r>
          </a:p>
          <a:p>
            <a:endParaRPr lang="fr-FR" dirty="0"/>
          </a:p>
        </p:txBody>
      </p:sp>
    </p:spTree>
    <p:extLst>
      <p:ext uri="{BB962C8B-B14F-4D97-AF65-F5344CB8AC3E}">
        <p14:creationId xmlns:p14="http://schemas.microsoft.com/office/powerpoint/2010/main" val="657038855"/>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5536" y="548680"/>
            <a:ext cx="8064896" cy="5355312"/>
          </a:xfrm>
          <a:prstGeom prst="rect">
            <a:avLst/>
          </a:prstGeom>
          <a:noFill/>
        </p:spPr>
        <p:txBody>
          <a:bodyPr wrap="square" rtlCol="0">
            <a:spAutoFit/>
          </a:bodyPr>
          <a:lstStyle/>
          <a:p>
            <a:endParaRPr lang="fr-FR" dirty="0"/>
          </a:p>
          <a:p>
            <a:pPr algn="ctr"/>
            <a:r>
              <a:rPr lang="fr-FR" dirty="0">
                <a:solidFill>
                  <a:schemeClr val="accent6">
                    <a:lumMod val="75000"/>
                  </a:schemeClr>
                </a:solidFill>
              </a:rPr>
              <a:t>b)Combien de temps avez-vous passé dans l’espace ?</a:t>
            </a:r>
          </a:p>
          <a:p>
            <a:pPr algn="ctr"/>
            <a:r>
              <a:rPr lang="fr-FR" dirty="0">
                <a:solidFill>
                  <a:schemeClr val="accent6">
                    <a:lumMod val="75000"/>
                  </a:schemeClr>
                </a:solidFill>
              </a:rPr>
              <a:t>J’ai volé trois fois dans la navette spatiale américaine, à chaque fois une dizaine de jours. C’est seulement lors du deuxième vol que je me suis accosté à une station spatiale, qui était la station russe MIR, et nous sommes restés en mode accosté pendant 5 jours. Nous avons transvasé environ 4 tonnes de matériel pendant cette période.</a:t>
            </a:r>
          </a:p>
          <a:p>
            <a:pPr algn="ctr"/>
            <a:r>
              <a:rPr lang="fr-FR" dirty="0" smtClean="0">
                <a:solidFill>
                  <a:schemeClr val="accent6">
                    <a:lumMod val="75000"/>
                  </a:schemeClr>
                </a:solidFill>
              </a:rPr>
              <a:t>c)A </a:t>
            </a:r>
            <a:r>
              <a:rPr lang="fr-FR" dirty="0">
                <a:solidFill>
                  <a:schemeClr val="accent6">
                    <a:lumMod val="75000"/>
                  </a:schemeClr>
                </a:solidFill>
              </a:rPr>
              <a:t>quoi ressemble votre travail au quotidien ?</a:t>
            </a:r>
          </a:p>
          <a:p>
            <a:pPr algn="ctr"/>
            <a:r>
              <a:rPr lang="fr-FR" dirty="0">
                <a:solidFill>
                  <a:schemeClr val="accent6">
                    <a:lumMod val="75000"/>
                  </a:schemeClr>
                </a:solidFill>
              </a:rPr>
              <a:t>Je suis une astronaute active. Il n’y a donc pas de routine dans mon travail. J’entraîne les futurs astronautes, je prépare les prochaines missions spatiales, j’interviens comme soutien à la Station spatiale internationale (ISS), je communique avec l’équipe à bord, en particulier lors de l’arrivée de cargos d’approvisionnement.</a:t>
            </a:r>
          </a:p>
          <a:p>
            <a:pPr algn="ctr"/>
            <a:r>
              <a:rPr lang="fr-FR" dirty="0">
                <a:solidFill>
                  <a:schemeClr val="accent6">
                    <a:lumMod val="75000"/>
                  </a:schemeClr>
                </a:solidFill>
              </a:rPr>
              <a:t> </a:t>
            </a:r>
            <a:r>
              <a:rPr lang="fr-FR" dirty="0" smtClean="0">
                <a:solidFill>
                  <a:schemeClr val="accent6">
                    <a:lumMod val="75000"/>
                  </a:schemeClr>
                </a:solidFill>
              </a:rPr>
              <a:t>d)Que </a:t>
            </a:r>
            <a:r>
              <a:rPr lang="fr-FR" dirty="0">
                <a:solidFill>
                  <a:schemeClr val="accent6">
                    <a:lumMod val="75000"/>
                  </a:schemeClr>
                </a:solidFill>
              </a:rPr>
              <a:t>tirez-vous de cette expérience ?</a:t>
            </a:r>
          </a:p>
          <a:p>
            <a:pPr algn="ctr"/>
            <a:r>
              <a:rPr lang="fr-FR" dirty="0">
                <a:solidFill>
                  <a:schemeClr val="accent6">
                    <a:lumMod val="75000"/>
                  </a:schemeClr>
                </a:solidFill>
              </a:rPr>
              <a:t>J’ai appris </a:t>
            </a:r>
            <a:r>
              <a:rPr lang="fr-FR" dirty="0" err="1">
                <a:solidFill>
                  <a:schemeClr val="accent6">
                    <a:lumMod val="75000"/>
                  </a:schemeClr>
                </a:solidFill>
              </a:rPr>
              <a:t>beacoup</a:t>
            </a:r>
            <a:r>
              <a:rPr lang="fr-FR" dirty="0">
                <a:solidFill>
                  <a:schemeClr val="accent6">
                    <a:lumMod val="75000"/>
                  </a:schemeClr>
                </a:solidFill>
              </a:rPr>
              <a:t>. Comme, par exemple, qu’il est très difficile de faire un film qui se passe dans l’espace quand on ne peut effectivement pas s’affranchir de la gravité. Il faut travailler avec des câbles, les combinaisons sont lourdes… Mais surtout, j’ai compris que le travail d’équipe est essentiel, quel que soit le travail que l’on fait.</a:t>
            </a:r>
          </a:p>
        </p:txBody>
      </p:sp>
    </p:spTree>
    <p:extLst>
      <p:ext uri="{BB962C8B-B14F-4D97-AF65-F5344CB8AC3E}">
        <p14:creationId xmlns:p14="http://schemas.microsoft.com/office/powerpoint/2010/main" val="2712456560"/>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908720"/>
            <a:ext cx="7704856" cy="5078313"/>
          </a:xfrm>
          <a:prstGeom prst="rect">
            <a:avLst/>
          </a:prstGeom>
          <a:noFill/>
        </p:spPr>
        <p:txBody>
          <a:bodyPr wrap="square" rtlCol="0">
            <a:spAutoFit/>
          </a:bodyPr>
          <a:lstStyle/>
          <a:p>
            <a:endParaRPr lang="fr-FR" dirty="0" smtClean="0"/>
          </a:p>
          <a:p>
            <a:pPr algn="ctr"/>
            <a:r>
              <a:rPr lang="fr-FR" dirty="0" smtClean="0">
                <a:solidFill>
                  <a:srgbClr val="FF0000"/>
                </a:solidFill>
              </a:rPr>
              <a:t>Aimeriez-vous aller sur Mars ?</a:t>
            </a:r>
          </a:p>
          <a:p>
            <a:pPr algn="ctr"/>
            <a:r>
              <a:rPr lang="fr-FR" dirty="0" smtClean="0">
                <a:solidFill>
                  <a:srgbClr val="FF0000"/>
                </a:solidFill>
              </a:rPr>
              <a:t>Oui ! Si on avait aujourd’hui la technologie pour y aller et revenir en toute sécurité, j’irais volontiers. Ma seule réserve, c’est le temps passé loin de la famille. Pour le moment, la Nasa prévoit d’envoyer des humains en 2030.</a:t>
            </a:r>
          </a:p>
          <a:p>
            <a:pPr algn="ctr"/>
            <a:r>
              <a:rPr lang="fr-FR" dirty="0" smtClean="0">
                <a:solidFill>
                  <a:srgbClr val="FF0000"/>
                </a:solidFill>
              </a:rPr>
              <a:t>C’est dans quinze ans seulement ! Imaginez-vous entraîner les astronautes qui se rendront sur la planète rouge ?</a:t>
            </a:r>
          </a:p>
          <a:p>
            <a:pPr algn="ctr"/>
            <a:r>
              <a:rPr lang="fr-FR" dirty="0" smtClean="0">
                <a:solidFill>
                  <a:srgbClr val="FF0000"/>
                </a:solidFill>
              </a:rPr>
              <a:t>Je ne sais pas si je serai encore capable d’entraîner des gens. Mais j’espère bien que je serai dans les parages !</a:t>
            </a:r>
          </a:p>
          <a:p>
            <a:endParaRPr lang="fr-FR" dirty="0" smtClean="0"/>
          </a:p>
          <a:p>
            <a:r>
              <a:rPr lang="fr-FR" dirty="0" smtClean="0"/>
              <a:t>Classe III A:Merci </a:t>
            </a:r>
            <a:r>
              <a:rPr lang="fr-FR" smtClean="0"/>
              <a:t>beaucoup Monsieur Jean </a:t>
            </a:r>
            <a:r>
              <a:rPr lang="fr-FR" dirty="0" err="1"/>
              <a:t>Cleret</a:t>
            </a:r>
            <a:r>
              <a:rPr lang="fr-FR" dirty="0"/>
              <a:t>,   </a:t>
            </a:r>
            <a:r>
              <a:rPr lang="fr-FR" dirty="0" smtClean="0"/>
              <a:t>pour </a:t>
            </a:r>
            <a:r>
              <a:rPr lang="fr-FR" dirty="0"/>
              <a:t>la gentillesse, le temps et l'accueil que vous nous avez </a:t>
            </a:r>
            <a:r>
              <a:rPr lang="fr-FR" dirty="0" smtClean="0"/>
              <a:t>accordés.</a:t>
            </a:r>
          </a:p>
          <a:p>
            <a:endParaRPr lang="fr-FR" dirty="0"/>
          </a:p>
          <a:p>
            <a:endParaRPr lang="fr-FR" dirty="0" smtClean="0"/>
          </a:p>
          <a:p>
            <a:endParaRPr lang="fr-FR" dirty="0"/>
          </a:p>
          <a:p>
            <a:endParaRPr lang="fr-FR" dirty="0" smtClean="0"/>
          </a:p>
          <a:p>
            <a:endParaRPr lang="fr-FR" dirty="0"/>
          </a:p>
          <a:p>
            <a:endParaRPr lang="it-IT" dirty="0"/>
          </a:p>
        </p:txBody>
      </p:sp>
    </p:spTree>
    <p:extLst>
      <p:ext uri="{BB962C8B-B14F-4D97-AF65-F5344CB8AC3E}">
        <p14:creationId xmlns:p14="http://schemas.microsoft.com/office/powerpoint/2010/main" val="470648667"/>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b\Desktop\Nuova cartella\IMG-20180608-WA00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68" y="-459432"/>
            <a:ext cx="9684568" cy="8916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974491"/>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b\Desktop\Nuova cartella\IMG-20180608-WA00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9549" y="-399074"/>
            <a:ext cx="8553451" cy="931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236845"/>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b\Desktop\Nuova cartella\IMG-20180608-WA00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03417" y="-2672176"/>
            <a:ext cx="6871311" cy="12215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94486"/>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b\Desktop\Nuova cartella\IMG-20180608-WA00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101486" y="-3597292"/>
            <a:ext cx="7517095" cy="1339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996767"/>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b\Desktop\Nuova cartella\IMG-20180608-WA00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35846" y="-3008053"/>
            <a:ext cx="7257306" cy="1293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944528"/>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b\Desktop\Nuova cartella\IMG-20180608-WA0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89439" y="-2827392"/>
            <a:ext cx="7274608" cy="12961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002380"/>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b\Desktop\Nuova cartella\IMG-20180608-WA0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602809" y="-2567111"/>
            <a:ext cx="6851127" cy="119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785510"/>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664"/>
            <a:ext cx="9162989" cy="6048672"/>
          </a:xfrm>
          <a:prstGeom prst="rect">
            <a:avLst/>
          </a:prstGeom>
        </p:spPr>
      </p:pic>
      <p:sp>
        <p:nvSpPr>
          <p:cNvPr id="3" name="CasellaDiTesto 2"/>
          <p:cNvSpPr txBox="1"/>
          <p:nvPr/>
        </p:nvSpPr>
        <p:spPr>
          <a:xfrm>
            <a:off x="68239" y="620688"/>
            <a:ext cx="6162264" cy="3785652"/>
          </a:xfrm>
          <a:prstGeom prst="rect">
            <a:avLst/>
          </a:prstGeom>
          <a:noFill/>
        </p:spPr>
        <p:txBody>
          <a:bodyPr wrap="none" rtlCol="0">
            <a:spAutoFit/>
          </a:bodyPr>
          <a:lstStyle/>
          <a:p>
            <a:r>
              <a:rPr lang="it-IT" sz="2400" b="1" dirty="0" smtClean="0">
                <a:solidFill>
                  <a:schemeClr val="bg1"/>
                </a:solidFill>
                <a:latin typeface="Aharoni" pitchFamily="2" charset="-79"/>
                <a:cs typeface="Aharoni" pitchFamily="2" charset="-79"/>
              </a:rPr>
              <a:t>Leopardi, nel contemplare </a:t>
            </a:r>
          </a:p>
          <a:p>
            <a:r>
              <a:rPr lang="it-IT" sz="2400" b="1" dirty="0" smtClean="0">
                <a:solidFill>
                  <a:schemeClr val="bg1"/>
                </a:solidFill>
                <a:latin typeface="Aharoni" pitchFamily="2" charset="-79"/>
                <a:cs typeface="Aharoni" pitchFamily="2" charset="-79"/>
              </a:rPr>
              <a:t>la bellezza della luna,  ripropone il tema </a:t>
            </a:r>
          </a:p>
          <a:p>
            <a:r>
              <a:rPr lang="it-IT" sz="2400" b="1" dirty="0" smtClean="0">
                <a:solidFill>
                  <a:schemeClr val="bg1"/>
                </a:solidFill>
                <a:latin typeface="Aharoni" pitchFamily="2" charset="-79"/>
                <a:cs typeface="Aharoni" pitchFamily="2" charset="-79"/>
              </a:rPr>
              <a:t>ricorrente nei suoi idilli: dalla nascita fino</a:t>
            </a:r>
          </a:p>
          <a:p>
            <a:r>
              <a:rPr lang="it-IT" sz="2400" b="1" dirty="0" smtClean="0">
                <a:solidFill>
                  <a:schemeClr val="bg1"/>
                </a:solidFill>
                <a:latin typeface="Aharoni" pitchFamily="2" charset="-79"/>
                <a:cs typeface="Aharoni" pitchFamily="2" charset="-79"/>
              </a:rPr>
              <a:t>alla morte la vita umana è sofferenza.</a:t>
            </a:r>
          </a:p>
          <a:p>
            <a:r>
              <a:rPr lang="it-IT" sz="2400" b="1" dirty="0" smtClean="0">
                <a:solidFill>
                  <a:schemeClr val="bg1"/>
                </a:solidFill>
                <a:latin typeface="Aharoni" pitchFamily="2" charset="-79"/>
                <a:cs typeface="Aharoni" pitchFamily="2" charset="-79"/>
              </a:rPr>
              <a:t>Ne ''Il canto notturno di un pastore</a:t>
            </a:r>
          </a:p>
          <a:p>
            <a:r>
              <a:rPr lang="it-IT" sz="2400" b="1" dirty="0" smtClean="0">
                <a:solidFill>
                  <a:schemeClr val="bg1"/>
                </a:solidFill>
                <a:latin typeface="Aharoni" pitchFamily="2" charset="-79"/>
                <a:cs typeface="Aharoni" pitchFamily="2" charset="-79"/>
              </a:rPr>
              <a:t> errante dell'Asia'' la vita dell'uomo è </a:t>
            </a:r>
          </a:p>
          <a:p>
            <a:r>
              <a:rPr lang="it-IT" sz="2400" b="1" dirty="0" smtClean="0">
                <a:solidFill>
                  <a:schemeClr val="bg1"/>
                </a:solidFill>
                <a:latin typeface="Aharoni" pitchFamily="2" charset="-79"/>
                <a:cs typeface="Aharoni" pitchFamily="2" charset="-79"/>
              </a:rPr>
              <a:t>rappresentata dall'immagine di un</a:t>
            </a:r>
          </a:p>
          <a:p>
            <a:r>
              <a:rPr lang="it-IT" sz="2400" b="1" dirty="0" smtClean="0">
                <a:solidFill>
                  <a:schemeClr val="bg1"/>
                </a:solidFill>
                <a:latin typeface="Aharoni" pitchFamily="2" charset="-79"/>
                <a:cs typeface="Aharoni" pitchFamily="2" charset="-79"/>
              </a:rPr>
              <a:t> vecchio che, dopo aver superato infiniti </a:t>
            </a:r>
          </a:p>
          <a:p>
            <a:r>
              <a:rPr lang="it-IT" sz="2400" b="1" dirty="0" smtClean="0">
                <a:solidFill>
                  <a:schemeClr val="bg1"/>
                </a:solidFill>
                <a:latin typeface="Aharoni" pitchFamily="2" charset="-79"/>
                <a:cs typeface="Aharoni" pitchFamily="2" charset="-79"/>
              </a:rPr>
              <a:t>ostacoli e difficoltà di ogni genere, finisce</a:t>
            </a:r>
          </a:p>
          <a:p>
            <a:r>
              <a:rPr lang="it-IT" sz="2400" b="1" dirty="0" smtClean="0">
                <a:solidFill>
                  <a:schemeClr val="bg1"/>
                </a:solidFill>
                <a:latin typeface="Aharoni" pitchFamily="2" charset="-79"/>
                <a:cs typeface="Aharoni" pitchFamily="2" charset="-79"/>
              </a:rPr>
              <a:t> in un burrone.</a:t>
            </a:r>
            <a:endParaRPr lang="it-IT" sz="2400" b="1" dirty="0">
              <a:solidFill>
                <a:schemeClr val="bg1"/>
              </a:solidFill>
              <a:latin typeface="Aharoni" pitchFamily="2" charset="-79"/>
              <a:cs typeface="Aharoni" pitchFamily="2" charset="-79"/>
            </a:endParaRPr>
          </a:p>
        </p:txBody>
      </p:sp>
    </p:spTree>
    <p:extLst>
      <p:ext uri="{BB962C8B-B14F-4D97-AF65-F5344CB8AC3E}">
        <p14:creationId xmlns:p14="http://schemas.microsoft.com/office/powerpoint/2010/main" val="2987181879"/>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b\Desktop\Nuova cartella\IMG-20180608-WA0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9977" y="-2732838"/>
            <a:ext cx="6991707" cy="12457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580575"/>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b\Desktop\Nuova cartella\IMG-20180608-WA0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28800" y="-3184984"/>
            <a:ext cx="7525741" cy="1340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713785"/>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b\Desktop\Nuova cartella\IMG-20180608-WA0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92115" y="-2632883"/>
            <a:ext cx="7165926" cy="1243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183428"/>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b\Desktop\Nuova cartella\IMG-20180608-WA00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72540" y="-2968684"/>
            <a:ext cx="7156585" cy="12751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230572"/>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b\Desktop\Nuova cartella\IMG-20180608-WA0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63368" y="-2649865"/>
            <a:ext cx="7303739" cy="12535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50985"/>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b\Desktop\Nuova cartella\IMG-20180608-WA0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45122" y="-1905768"/>
            <a:ext cx="7173415" cy="1098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604072"/>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b\Desktop\Nuova cartella\IMG-20180608-WA0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616" y="-1683568"/>
            <a:ext cx="10325073" cy="8432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575918"/>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b\Desktop\Nuova cartella\IMG-20180608-WA0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47306">
            <a:off x="917780" y="-739188"/>
            <a:ext cx="6637387" cy="7453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039227"/>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nb\Desktop\Nuova cartella\IMG-20180608-WA0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58199" y="-2878119"/>
            <a:ext cx="7386109" cy="1316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991659"/>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b\Desktop\Nuova cartella\IMG-20180608-WA0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055770" y="-2604451"/>
            <a:ext cx="7257309" cy="12466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094879"/>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b\Desktop\il viaggio\geografia\LUNONINA.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6" y="137474"/>
            <a:ext cx="9134004" cy="6746422"/>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179512" y="548680"/>
            <a:ext cx="5400600" cy="4585871"/>
          </a:xfrm>
          <a:prstGeom prst="rect">
            <a:avLst/>
          </a:prstGeom>
          <a:noFill/>
        </p:spPr>
        <p:txBody>
          <a:bodyPr wrap="square" rtlCol="0">
            <a:spAutoFit/>
          </a:bodyPr>
          <a:lstStyle/>
          <a:p>
            <a:r>
              <a:rPr lang="it-IT" sz="3200" dirty="0">
                <a:solidFill>
                  <a:schemeClr val="bg1"/>
                </a:solidFill>
                <a:latin typeface="Berlin Sans FB Demi" pitchFamily="34" charset="0"/>
              </a:rPr>
              <a:t>Dolce e chiara è la notte e senza vento,</a:t>
            </a:r>
            <a:br>
              <a:rPr lang="it-IT" sz="3200" dirty="0">
                <a:solidFill>
                  <a:schemeClr val="bg1"/>
                </a:solidFill>
                <a:latin typeface="Berlin Sans FB Demi" pitchFamily="34" charset="0"/>
              </a:rPr>
            </a:br>
            <a:r>
              <a:rPr lang="it-IT" sz="3200" dirty="0">
                <a:solidFill>
                  <a:schemeClr val="bg1"/>
                </a:solidFill>
                <a:latin typeface="Berlin Sans FB Demi" pitchFamily="34" charset="0"/>
              </a:rPr>
              <a:t>e </a:t>
            </a:r>
            <a:r>
              <a:rPr lang="it-IT" sz="3200" dirty="0" smtClean="0">
                <a:solidFill>
                  <a:schemeClr val="bg1"/>
                </a:solidFill>
                <a:latin typeface="Berlin Sans FB Demi" pitchFamily="34" charset="0"/>
              </a:rPr>
              <a:t>queta </a:t>
            </a:r>
            <a:r>
              <a:rPr lang="it-IT" sz="3200" dirty="0">
                <a:solidFill>
                  <a:schemeClr val="bg1"/>
                </a:solidFill>
                <a:latin typeface="Berlin Sans FB Demi" pitchFamily="34" charset="0"/>
              </a:rPr>
              <a:t>sovra i tetti e </a:t>
            </a:r>
            <a:r>
              <a:rPr lang="it-IT" sz="3200" dirty="0" smtClean="0">
                <a:solidFill>
                  <a:schemeClr val="bg1"/>
                </a:solidFill>
                <a:latin typeface="Berlin Sans FB Demi" pitchFamily="34" charset="0"/>
              </a:rPr>
              <a:t>in mezzo </a:t>
            </a:r>
            <a:r>
              <a:rPr lang="it-IT" sz="3200" dirty="0">
                <a:solidFill>
                  <a:schemeClr val="bg1"/>
                </a:solidFill>
                <a:latin typeface="Berlin Sans FB Demi" pitchFamily="34" charset="0"/>
              </a:rPr>
              <a:t>agli orti</a:t>
            </a:r>
            <a:br>
              <a:rPr lang="it-IT" sz="3200" dirty="0">
                <a:solidFill>
                  <a:schemeClr val="bg1"/>
                </a:solidFill>
                <a:latin typeface="Berlin Sans FB Demi" pitchFamily="34" charset="0"/>
              </a:rPr>
            </a:br>
            <a:r>
              <a:rPr lang="it-IT" sz="3200" dirty="0">
                <a:solidFill>
                  <a:schemeClr val="bg1"/>
                </a:solidFill>
                <a:latin typeface="Berlin Sans FB Demi" pitchFamily="34" charset="0"/>
              </a:rPr>
              <a:t>posa la luna, e di lontan rivela</a:t>
            </a:r>
            <a:br>
              <a:rPr lang="it-IT" sz="3200" dirty="0">
                <a:solidFill>
                  <a:schemeClr val="bg1"/>
                </a:solidFill>
                <a:latin typeface="Berlin Sans FB Demi" pitchFamily="34" charset="0"/>
              </a:rPr>
            </a:br>
            <a:r>
              <a:rPr lang="it-IT" sz="3200" dirty="0">
                <a:solidFill>
                  <a:schemeClr val="bg1"/>
                </a:solidFill>
                <a:latin typeface="Berlin Sans FB Demi" pitchFamily="34" charset="0"/>
              </a:rPr>
              <a:t>serena ogni montagna.</a:t>
            </a:r>
            <a:br>
              <a:rPr lang="it-IT" sz="3200" dirty="0">
                <a:solidFill>
                  <a:schemeClr val="bg1"/>
                </a:solidFill>
                <a:latin typeface="Berlin Sans FB Demi" pitchFamily="34" charset="0"/>
              </a:rPr>
            </a:br>
            <a:r>
              <a:rPr lang="it-IT" sz="3200" dirty="0">
                <a:solidFill>
                  <a:schemeClr val="bg1"/>
                </a:solidFill>
                <a:latin typeface="Berlin Sans FB Demi" pitchFamily="34" charset="0"/>
              </a:rPr>
              <a:t>(Giacomo Leopardi)</a:t>
            </a:r>
          </a:p>
          <a:p>
            <a:r>
              <a:rPr lang="it-IT" dirty="0"/>
              <a:t/>
            </a:r>
            <a:br>
              <a:rPr lang="it-IT" dirty="0"/>
            </a:br>
            <a:endParaRPr lang="it-IT" dirty="0"/>
          </a:p>
        </p:txBody>
      </p:sp>
    </p:spTree>
    <p:extLst>
      <p:ext uri="{BB962C8B-B14F-4D97-AF65-F5344CB8AC3E}">
        <p14:creationId xmlns:p14="http://schemas.microsoft.com/office/powerpoint/2010/main" val="4006477792"/>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b\Desktop\Nuova cartella\IMG-20180608-WA0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85228" y="-2199502"/>
            <a:ext cx="6863554" cy="1125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598519"/>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b\Desktop\Nuova cartella\IMG-20180608-WA0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33266" y="-2281945"/>
            <a:ext cx="7101408" cy="1152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754321"/>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nb\Desktop\Nuova cartella\IMG-20180608-WA0007.jpg"/>
          <p:cNvPicPr>
            <a:picLocks noChangeAspect="1" noChangeArrowheads="1"/>
          </p:cNvPicPr>
          <p:nvPr/>
        </p:nvPicPr>
        <p:blipFill rotWithShape="1">
          <a:blip r:embed="rId3">
            <a:extLst>
              <a:ext uri="{28A0092B-C50C-407E-A947-70E740481C1C}">
                <a14:useLocalDpi xmlns:a14="http://schemas.microsoft.com/office/drawing/2010/main" val="0"/>
              </a:ext>
            </a:extLst>
          </a:blip>
          <a:srcRect l="2990" t="53761" b="5984"/>
          <a:stretch/>
        </p:blipFill>
        <p:spPr bwMode="auto">
          <a:xfrm>
            <a:off x="0" y="38433"/>
            <a:ext cx="9020991" cy="666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730060"/>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nb\Desktop\Nuova cartella\IMG-20180608-WA0007.jpg"/>
          <p:cNvPicPr>
            <a:picLocks noChangeAspect="1" noChangeArrowheads="1"/>
          </p:cNvPicPr>
          <p:nvPr/>
        </p:nvPicPr>
        <p:blipFill rotWithShape="1">
          <a:blip r:embed="rId3">
            <a:extLst>
              <a:ext uri="{28A0092B-C50C-407E-A947-70E740481C1C}">
                <a14:useLocalDpi xmlns:a14="http://schemas.microsoft.com/office/drawing/2010/main" val="0"/>
              </a:ext>
            </a:extLst>
          </a:blip>
          <a:srcRect l="1044" t="14239" r="-9623" b="42502"/>
          <a:stretch/>
        </p:blipFill>
        <p:spPr bwMode="auto">
          <a:xfrm rot="182484">
            <a:off x="45287" y="-240593"/>
            <a:ext cx="9741978" cy="723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520468"/>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nb\Desktop\Nuova cartella\IMG-20180608-WA0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364352">
            <a:off x="641504" y="-3163347"/>
            <a:ext cx="7868427" cy="1332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281668"/>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C:\Users\nb\Desktop\Nuova cartella\IMG-20180608-WA0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378400">
            <a:off x="700124" y="-2656384"/>
            <a:ext cx="6623743" cy="1180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076133"/>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88640"/>
            <a:ext cx="8640960" cy="6480720"/>
          </a:xfrm>
          <a:prstGeom prst="rect">
            <a:avLst/>
          </a:prstGeom>
        </p:spPr>
      </p:pic>
      <p:sp>
        <p:nvSpPr>
          <p:cNvPr id="3" name="Meno 2"/>
          <p:cNvSpPr/>
          <p:nvPr/>
        </p:nvSpPr>
        <p:spPr>
          <a:xfrm>
            <a:off x="29501" y="5891805"/>
            <a:ext cx="2952328" cy="966195"/>
          </a:xfrm>
          <a:prstGeom prst="mathMinus">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682764789"/>
      </p:ext>
    </p:extLst>
  </p:cSld>
  <p:clrMapOvr>
    <a:masterClrMapping/>
  </p:clrMapOvr>
  <p:transition spd="med" advClick="0" advTm="6000">
    <p:wedge/>
    <p:sndAc>
      <p:stSnd>
        <p:snd r:embed="rId3" name="laser.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131584"/>
            <a:ext cx="8804891" cy="6609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450468"/>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b\Desktop\IMG_E15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92" y="116632"/>
            <a:ext cx="9010561" cy="6206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091572"/>
      </p:ext>
    </p:extLst>
  </p:cSld>
  <p:clrMapOvr>
    <a:masterClrMapping/>
  </p:clrMapOvr>
  <p:transition spd="med" advClick="0" advTm="6000">
    <p:wedge/>
    <p:sndAc>
      <p:stSnd>
        <p:snd r:embed="rId2" name="laser.wav"/>
      </p:stSnd>
    </p:sndAc>
  </p:transition>
  <p:timing>
    <p:tnLst>
      <p:par>
        <p:cTn id="1" dur="indefinite" restart="never" nodeType="tmRoot"/>
      </p:par>
    </p:tnLst>
  </p:timing>
</p:sld>
</file>

<file path=ppt/theme/theme1.xml><?xml version="1.0" encoding="utf-8"?>
<a:theme xmlns:a="http://schemas.openxmlformats.org/drawingml/2006/main" name="Tema di Office">
  <a:themeElements>
    <a:clrScheme name="Città">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6079</TotalTime>
  <Words>1979</Words>
  <Application>Microsoft Office PowerPoint</Application>
  <PresentationFormat>Presentazione su schermo (4:3)</PresentationFormat>
  <Paragraphs>161</Paragraphs>
  <Slides>65</Slides>
  <Notes>1</Notes>
  <HiddenSlides>0</HiddenSlides>
  <MMClips>0</MMClips>
  <ScaleCrop>false</ScaleCrop>
  <HeadingPairs>
    <vt:vector size="4" baseType="variant">
      <vt:variant>
        <vt:lpstr>Tema</vt:lpstr>
      </vt:variant>
      <vt:variant>
        <vt:i4>1</vt:i4>
      </vt:variant>
      <vt:variant>
        <vt:lpstr>Titoli diapositive</vt:lpstr>
      </vt:variant>
      <vt:variant>
        <vt:i4>65</vt:i4>
      </vt:variant>
    </vt:vector>
  </HeadingPairs>
  <TitlesOfParts>
    <vt:vector size="66"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 imaginary interview with Frank Culbertson</vt:lpstr>
      <vt:lpstr>We are speaking with Frank Culbertson, an American former naval officer and aviator, test pilot, aerospace engineer and NASA astronaut. He is currently President of The Space System Group at Orbital ATK.  -Good morning Mr Culbertson? When and where were you born? -Good morning Miss Griffin. I was born in Charleston, south Carolina in 1949. -We know that you are retired now but what did you do in the past? -I was the NASA commander on the International Space Station. </vt:lpstr>
      <vt:lpstr>-What is the International Space Station? -It's a laboratory for new technologies and an observation platform for astronomical, environmental and geological research. It's the most complex International scientific and engineering project in history and the largest structure humans have ever put into space. -Who built it? -People from 16 countries, including the U.S.A., Russia, Japan, Canada and many European countries worked together to built the station. -Could you describe it? -The ISS was taken into space piece-by-piece and gradually built in orbit. It's as big as an American football field, there are two bathrooms, a gym and a big window on space called "cupola" that was built in Italy. I think the ISS is like an island surrounded by an empty sea. </vt:lpstr>
      <vt:lpstr>-What's a typical day for astronauts up there? -There are 16 sunsets and sunrises every 24 hours on the ISS, so it is not easy to know when it is time to sleep. Astronauts work and sleep according to a daily time plan. They usually sleep for eight hours at the end of each mission day. Sleeping is a little different in space. There is no up or down, and everything is weightless. Astronauts can attach their sleeping bags to a wall or a ceiling, and sleep anywhere. </vt:lpstr>
      <vt:lpstr>-What  about your free time? -Astronaut have very busy lives. Each day in orbit is carefully planned by mission control in Houston or Moscow. But time for relaxation and recreation is essential. Astronauts can receive a weekly video telephone call from home. They listen to music or play their own instruments. I played the trumpet. </vt:lpstr>
      <vt:lpstr>-What happened during your last mission in 2001? -Oh well. I lived and worked aboard the ISS for 129 days. I was the only American not to be on Earth during the September 11 attacks. As the ISS  passed over the New York City area after the attacks, I took photos of the smoke emanating from Ground Zero in lower Manhattan. How horrible it was that day! I captured incredible pictures. -Thanks a lot Mr Culbertson and goodbye. -Goodbye.</vt:lpstr>
      <vt:lpstr>Voyage à la lune</vt:lpstr>
      <vt:lpstr>La lune</vt:lpstr>
      <vt:lpstr>L'homme a toujours été curieux de connaître la lune</vt:lpstr>
      <vt:lpstr>…enfin l'homme atterrit sur la lune… (Neil Armstrong; ) Apollo 11 fu la missione spaziale che per prima portò gli uomini sulla Luna, gli statunitensi Neil Armstrong e Buzz Aldrin, il 20 luglio 1969 alle 20:18 UTC. Armstrong fu il primo a mettere piede sul suolo lunare, sei ore più tardi dell'allunaggio, il 21 luglio alle ore 02:56 UTC.</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VIAGGIO</dc:title>
  <dc:creator>nb</dc:creator>
  <cp:lastModifiedBy>nb</cp:lastModifiedBy>
  <cp:revision>61</cp:revision>
  <dcterms:created xsi:type="dcterms:W3CDTF">2018-05-28T13:58:36Z</dcterms:created>
  <dcterms:modified xsi:type="dcterms:W3CDTF">2018-06-30T09:00:00Z</dcterms:modified>
</cp:coreProperties>
</file>